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7" r:id="rId3"/>
    <p:sldId id="268" r:id="rId4"/>
    <p:sldId id="276" r:id="rId5"/>
    <p:sldId id="269" r:id="rId6"/>
    <p:sldId id="270" r:id="rId7"/>
    <p:sldId id="271" r:id="rId8"/>
    <p:sldId id="272" r:id="rId9"/>
    <p:sldId id="260" r:id="rId10"/>
    <p:sldId id="261" r:id="rId11"/>
    <p:sldId id="262" r:id="rId12"/>
    <p:sldId id="300" r:id="rId13"/>
    <p:sldId id="263" r:id="rId14"/>
    <p:sldId id="264" r:id="rId15"/>
    <p:sldId id="273" r:id="rId16"/>
    <p:sldId id="265" r:id="rId17"/>
    <p:sldId id="266" r:id="rId18"/>
    <p:sldId id="274" r:id="rId19"/>
    <p:sldId id="275" r:id="rId20"/>
    <p:sldId id="277" r:id="rId21"/>
    <p:sldId id="278" r:id="rId22"/>
    <p:sldId id="279" r:id="rId23"/>
    <p:sldId id="280" r:id="rId24"/>
    <p:sldId id="281" r:id="rId25"/>
    <p:sldId id="258" r:id="rId26"/>
    <p:sldId id="257" r:id="rId27"/>
    <p:sldId id="259" r:id="rId28"/>
    <p:sldId id="282" r:id="rId29"/>
    <p:sldId id="283" r:id="rId30"/>
    <p:sldId id="284" r:id="rId31"/>
    <p:sldId id="285" r:id="rId32"/>
    <p:sldId id="286" r:id="rId33"/>
    <p:sldId id="287" r:id="rId34"/>
    <p:sldId id="289" r:id="rId35"/>
    <p:sldId id="290" r:id="rId36"/>
    <p:sldId id="291" r:id="rId37"/>
    <p:sldId id="299" r:id="rId38"/>
    <p:sldId id="288" r:id="rId39"/>
    <p:sldId id="293" r:id="rId40"/>
    <p:sldId id="296" r:id="rId41"/>
  </p:sldIdLst>
  <p:sldSz cx="12192000" cy="6858000"/>
  <p:notesSz cx="6858000" cy="9144000"/>
  <p:defaultTextStyle>
    <a:defPPr>
      <a:defRPr lang="e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976"/>
  </p:normalViewPr>
  <p:slideViewPr>
    <p:cSldViewPr snapToGrid="0">
      <p:cViewPr varScale="1">
        <p:scale>
          <a:sx n="117" d="100"/>
          <a:sy n="117" d="100"/>
        </p:scale>
        <p:origin x="3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7B361-B55C-6185-A7C7-6AD33CEB0C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E2F97A-8E36-7868-A1B9-3006EC840A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03D4C-6C97-B8AD-8EA0-710737AA5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637F3-3670-F24F-9886-0A1BD2BF2CCD}" type="datetimeFigureOut">
              <a:rPr lang="en-RS" smtClean="0"/>
              <a:t>10.5.24.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CF3D51-EB09-8A8B-E8CB-7A40BEF72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BFBAB-F729-119F-A142-E1951B605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F796-2465-3642-8A47-2663003B7EB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854828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3D13B-6090-84DD-B223-F984ED0D3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0DC38F-EF69-DC17-E753-ED876448FC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15AAA7-71F3-70BC-5F41-F04FE460D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637F3-3670-F24F-9886-0A1BD2BF2CCD}" type="datetimeFigureOut">
              <a:rPr lang="en-RS" smtClean="0"/>
              <a:t>10.5.24.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F31113-0B81-9CA3-88AA-A7AB0780B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FD9CC-4BC7-5A54-4855-AB380D2A9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F796-2465-3642-8A47-2663003B7EB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712359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F622BE-584B-6D2E-EDBD-0A59281862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09D578-3071-B56D-E1DD-DC85E88245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951179-FE51-4F52-82F9-A0A454A81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637F3-3670-F24F-9886-0A1BD2BF2CCD}" type="datetimeFigureOut">
              <a:rPr lang="en-RS" smtClean="0"/>
              <a:t>10.5.24.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5F56A-8F4D-FA80-3A7E-EBE84423C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7D35F-B344-3CC7-028F-25C76CB29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F796-2465-3642-8A47-2663003B7EB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200565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DEDFD-7CE0-02EC-6527-340DDCF36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7C6F3-F1FE-4CA5-CF57-3F88FDB77B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88F2E-A67C-8B78-C97A-5D5201439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637F3-3670-F24F-9886-0A1BD2BF2CCD}" type="datetimeFigureOut">
              <a:rPr lang="en-RS" smtClean="0"/>
              <a:t>10.5.24.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C77591-4FBF-35D9-65A8-7C7ADD7D6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9060D4-5ED8-E8E8-6AE2-8B20A1489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F796-2465-3642-8A47-2663003B7EB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994277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7E87A-FF49-0E93-B4FA-ACE4F26EF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846304-93C9-4D5E-8FBB-F03D35AC75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2D1018-87C6-FC74-9828-798CEC3F9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637F3-3670-F24F-9886-0A1BD2BF2CCD}" type="datetimeFigureOut">
              <a:rPr lang="en-RS" smtClean="0"/>
              <a:t>10.5.24.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7C3745-9CFB-5965-60C7-AFFB7640A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7EA04-36CF-615E-6A78-805969F37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F796-2465-3642-8A47-2663003B7EB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04181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61911-CA26-B88A-31E8-30C59264B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079EC9-744D-F526-5361-A58A56DFF3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1AE55E-F180-694B-24C4-086AABB109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23CB9C-62F3-6823-9505-8C819E1B1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637F3-3670-F24F-9886-0A1BD2BF2CCD}" type="datetimeFigureOut">
              <a:rPr lang="en-RS" smtClean="0"/>
              <a:t>10.5.24.</a:t>
            </a:fld>
            <a:endParaRPr lang="e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3E8B6B-7848-48D0-C186-C9C4086BD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FABA12-70F6-C8D2-BB37-88303DC13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F796-2465-3642-8A47-2663003B7EB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757908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18DD9-E4F4-666A-F7D0-EFF888F30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69BF9A-F007-D3F7-AC2A-67C887F9D2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CED04F-C76C-13B0-1CC4-3C5BECF6D9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774D3C-0CB0-8FC3-5D3A-F3151F929C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6CB695-BF22-D435-A918-BADB929692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BEC056-10CA-69F5-9FC9-C6FD357C6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637F3-3670-F24F-9886-0A1BD2BF2CCD}" type="datetimeFigureOut">
              <a:rPr lang="en-RS" smtClean="0"/>
              <a:t>10.5.24.</a:t>
            </a:fld>
            <a:endParaRPr lang="en-R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381CF6-F7A0-ABB0-B73C-8218187BC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50C4B0-D747-C7B5-DB59-6FABAA680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F796-2465-3642-8A47-2663003B7EB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007506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DB3E-5808-79CE-93C1-50B900AAB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C6BC45-1AFA-EB8A-98EB-AE88CE9C6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637F3-3670-F24F-9886-0A1BD2BF2CCD}" type="datetimeFigureOut">
              <a:rPr lang="en-RS" smtClean="0"/>
              <a:t>10.5.24.</a:t>
            </a:fld>
            <a:endParaRPr lang="en-R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231230-7F45-8EE9-0F55-4BE5E6040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58563F-2379-5A3D-6DDB-35BD1690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F796-2465-3642-8A47-2663003B7EB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791826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77D20F-62A1-3396-5585-2BF69FA4C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637F3-3670-F24F-9886-0A1BD2BF2CCD}" type="datetimeFigureOut">
              <a:rPr lang="en-RS" smtClean="0"/>
              <a:t>10.5.24.</a:t>
            </a:fld>
            <a:endParaRPr lang="en-R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E8261D-D0D9-415A-C9C2-F0F732928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7160C5-BFF6-6814-30DA-E8E3A0EB8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F796-2465-3642-8A47-2663003B7EB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350394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DF6D6-F6BB-17E5-5B38-F084F46C5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5065E6-710A-EE06-6AC1-9666D8CA9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EFD905-9ED9-235C-85F5-93C1B1EC92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0DBD95-AAE6-C106-948B-138241E28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637F3-3670-F24F-9886-0A1BD2BF2CCD}" type="datetimeFigureOut">
              <a:rPr lang="en-RS" smtClean="0"/>
              <a:t>10.5.24.</a:t>
            </a:fld>
            <a:endParaRPr lang="e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D7290F-5093-4266-39C7-764E7D028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508CC6-8C04-BE09-43CB-F0BF4AABF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F796-2465-3642-8A47-2663003B7EB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036448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3BF18-CF79-3341-0406-108FB2A8F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1F6366-857E-6DAD-D2D6-C065A650DD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D56BEB-5132-28D5-9CC9-ED0DD8F4EA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AB984B-8A84-5CB7-05F4-6E7107D7F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637F3-3670-F24F-9886-0A1BD2BF2CCD}" type="datetimeFigureOut">
              <a:rPr lang="en-RS" smtClean="0"/>
              <a:t>10.5.24.</a:t>
            </a:fld>
            <a:endParaRPr lang="e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095A3B-3432-6A02-C2D6-2A3E920C4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A3602A-BCE1-920D-126D-7D7D807A0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8F796-2465-3642-8A47-2663003B7EB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7100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E76F13-5C2A-CC67-91A0-A3F5A8211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80A2E6-940E-671F-533C-43CC8823B1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44D002-B9F9-7247-B147-82B5AA25ED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637F3-3670-F24F-9886-0A1BD2BF2CCD}" type="datetimeFigureOut">
              <a:rPr lang="en-RS" smtClean="0"/>
              <a:t>10.5.24.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695FB6-B5B7-C9C7-E563-6B438B9521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183DF-08A3-63E4-2108-7C7A72AE8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8F796-2465-3642-8A47-2663003B7EBB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026347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CFDE8-F1B4-F5E5-C2E7-22345B059D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68362"/>
            <a:ext cx="9144000" cy="2387600"/>
          </a:xfrm>
        </p:spPr>
        <p:txBody>
          <a:bodyPr>
            <a:normAutofit/>
          </a:bodyPr>
          <a:lstStyle/>
          <a:p>
            <a:r>
              <a:rPr lang="sr-RS" sz="4000" dirty="0">
                <a:latin typeface="Arial" panose="020B0604020202020204" pitchFamily="34" charset="0"/>
                <a:cs typeface="Arial" panose="020B0604020202020204" pitchFamily="34" charset="0"/>
              </a:rPr>
              <a:t>Акутни коронарни синдром. </a:t>
            </a:r>
            <a:b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RS" sz="4000" dirty="0">
                <a:latin typeface="Arial" panose="020B0604020202020204" pitchFamily="34" charset="0"/>
                <a:cs typeface="Arial" panose="020B0604020202020204" pitchFamily="34" charset="0"/>
              </a:rPr>
              <a:t>Основи </a:t>
            </a:r>
            <a:r>
              <a:rPr lang="sr-RS" sz="4000" dirty="0" err="1">
                <a:latin typeface="Arial" panose="020B0604020202020204" pitchFamily="34" charset="0"/>
                <a:cs typeface="Arial" panose="020B0604020202020204" pitchFamily="34" charset="0"/>
              </a:rPr>
              <a:t>кардиопулмоналне</a:t>
            </a:r>
            <a:r>
              <a:rPr lang="sr-RS" sz="4000" dirty="0">
                <a:latin typeface="Arial" panose="020B0604020202020204" pitchFamily="34" charset="0"/>
                <a:cs typeface="Arial" panose="020B0604020202020204" pitchFamily="34" charset="0"/>
              </a:rPr>
              <a:t> реанимације</a:t>
            </a:r>
            <a:endParaRPr lang="en-R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B0E902-F61F-006D-92FD-52D2B2E205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err="1"/>
              <a:t>Доц</a:t>
            </a:r>
            <a:r>
              <a:rPr lang="sr-Cyrl-RS" dirty="0"/>
              <a:t>. др Александра Стојановић</a:t>
            </a:r>
          </a:p>
          <a:p>
            <a:r>
              <a:rPr lang="sr-Cyrl-RS" dirty="0"/>
              <a:t>Катедра за клиничку фармацију</a:t>
            </a:r>
          </a:p>
          <a:p>
            <a:r>
              <a:rPr lang="sr-Cyrl-RS" dirty="0" err="1"/>
              <a:t>Интерпрофесионално</a:t>
            </a:r>
            <a:r>
              <a:rPr lang="sr-Cyrl-RS" dirty="0"/>
              <a:t> образовање</a:t>
            </a:r>
          </a:p>
          <a:p>
            <a:r>
              <a:rPr lang="sr-Cyrl-RS" dirty="0"/>
              <a:t>11.недеља наставе</a:t>
            </a:r>
          </a:p>
          <a:p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3405911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65DA9-5378-B15F-FC21-60871FC20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337" y="516835"/>
            <a:ext cx="11455685" cy="5660128"/>
          </a:xfrm>
        </p:spPr>
        <p:txBody>
          <a:bodyPr>
            <a:normAutofit/>
          </a:bodyPr>
          <a:lstStyle/>
          <a:p>
            <a:r>
              <a:rPr lang="sr-RS" sz="2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Морфин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4–6 мг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и.в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понављати на 10–15 минута, до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купирања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бола или појаве токсичних ефеката</a:t>
            </a:r>
            <a:endParaRPr lang="sr-Cyrl-RS" sz="2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200" b="1" dirty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sr-RS" sz="2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исеоник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4 л/мин.</a:t>
            </a:r>
          </a:p>
          <a:p>
            <a:r>
              <a:rPr lang="sr-RS" sz="2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Нитроглицерин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спреј: 1-2 пута или 1 лингвалета 0,3–0,4 мг, евентуално поновити 3 пута у</a:t>
            </a:r>
            <a:r>
              <a:rPr lang="sr-Cyrl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интервалима од 5–10 минута.</a:t>
            </a:r>
          </a:p>
          <a:p>
            <a:r>
              <a:rPr lang="sr-RS" sz="2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Аспирин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300–500 мг што је пре могуће сажвакати и прогутати.</a:t>
            </a:r>
          </a:p>
          <a:p>
            <a:r>
              <a:rPr lang="sr-RS" sz="2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Мониторинг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(ЕКГ,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пулсна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оксиметрија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крвни притисак и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капнографија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sr-RS" sz="2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Обавезна једна </a:t>
            </a:r>
            <a:r>
              <a:rPr lang="sr-RS" sz="2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и.в</a:t>
            </a:r>
            <a:r>
              <a:rPr lang="sr-RS" sz="2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линија, оптимално две 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(не инсистирати на другој уколико се она не мож</a:t>
            </a:r>
            <a:r>
              <a:rPr lang="sr-Cyrl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поставити из три покушаја у року од три минута)</a:t>
            </a:r>
          </a:p>
          <a:p>
            <a:r>
              <a:rPr lang="en-GB" sz="2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sr-RS" sz="2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лопидогрел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300 мг – за све пацијенте осим:</a:t>
            </a:r>
            <a:endParaRPr lang="sr-Cyrl-RS" sz="2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600 мг за пацијенте који су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тријажирани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за примарну </a:t>
            </a:r>
            <a:r>
              <a:rPr lang="en-GB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PCI</a:t>
            </a:r>
            <a:endParaRPr lang="sr-Cyrl-RS" sz="2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мг за пацијенте старије од 75 година</a:t>
            </a:r>
            <a:endParaRPr lang="sr-Cyrl-RS" sz="2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пацијентима који су на оралним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антикоагулантним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лековима мора се претходно одредити</a:t>
            </a:r>
            <a:r>
              <a:rPr lang="sr-Cyrl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INR</a:t>
            </a:r>
          </a:p>
        </p:txBody>
      </p:sp>
    </p:spTree>
    <p:extLst>
      <p:ext uri="{BB962C8B-B14F-4D97-AF65-F5344CB8AC3E}">
        <p14:creationId xmlns:p14="http://schemas.microsoft.com/office/powerpoint/2010/main" val="911516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0FB0B2-640C-6774-D7BE-ADB5AB86CC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675861"/>
            <a:ext cx="10843517" cy="5501102"/>
          </a:xfrm>
        </p:spPr>
        <p:txBody>
          <a:bodyPr>
            <a:normAutofit/>
          </a:bodyPr>
          <a:lstStyle/>
          <a:p>
            <a:r>
              <a:rPr lang="sr-RS" sz="2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Нефракционисани</a:t>
            </a:r>
            <a:r>
              <a:rPr lang="sr-RS" sz="2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хепарин</a:t>
            </a:r>
            <a:r>
              <a:rPr lang="sr-RS" sz="2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5000 ИЈ у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болусу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или </a:t>
            </a:r>
            <a:r>
              <a:rPr lang="sr-RS" sz="2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нискомолекуларни</a:t>
            </a:r>
            <a:r>
              <a:rPr lang="sr-RS" sz="2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2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LMWH) </a:t>
            </a:r>
            <a:r>
              <a:rPr lang="sr-RS" sz="2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хепарин</a:t>
            </a:r>
            <a:endParaRPr lang="sr-Cyrl-R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RS" sz="2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Еноксапарин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болус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30 мг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и.в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0,75 мг/кг за 24 сата за старије од 75 година</a:t>
            </a:r>
          </a:p>
          <a:p>
            <a:r>
              <a:rPr lang="sr-RS" sz="2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Блокатор</a:t>
            </a:r>
            <a:r>
              <a:rPr lang="sr-RS" sz="2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протонске пумпе 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(40 мг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и.в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</a:p>
          <a:p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Код пацијента без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контраиндикација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са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вискоким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КП, тахикардијом и без знакова срчане инсуфицијенције </a:t>
            </a:r>
            <a:r>
              <a:rPr lang="en-GB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ß</a:t>
            </a:r>
            <a:r>
              <a:rPr lang="en-GB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блокер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метопролол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 мг/минут до максималне дозе од 15 мг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и.в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sr-Cyrl-RS" sz="2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Тријажа пацијената за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прехоспиталну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тромболизу</a:t>
            </a:r>
            <a:endParaRPr lang="sr-Cyrl-RS" sz="2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Уколико постоје индикације, започети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прехоспиталну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тромболизу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по чек листи за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прехоспиталну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тромболизу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4180527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EB760-DDC9-59F7-2619-44B13F5B7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BB0DE-2E47-A77C-FD0C-B64496941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Транспорт пацијента до санитетског возила на кардиолошкој столици или носилима (од тренутка постављања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Дг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АКС пацијент не треба да направи ниједан додатни напор)</a:t>
            </a:r>
          </a:p>
          <a:p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 санитетском возилу пацијент мора бити на носилима са подигнутим узглављем</a:t>
            </a:r>
          </a:p>
          <a:p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Сви лекови дају се </a:t>
            </a:r>
            <a:r>
              <a:rPr lang="sr-RS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искључиво </a:t>
            </a:r>
            <a:r>
              <a:rPr lang="sr-RS" sz="24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и.в</a:t>
            </a:r>
            <a:r>
              <a:rPr lang="sr-RS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или </a:t>
            </a:r>
            <a:r>
              <a:rPr lang="sr-RS" sz="24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пер</a:t>
            </a:r>
            <a:r>
              <a:rPr lang="sr-RS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ос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лекове </a:t>
            </a:r>
            <a:r>
              <a:rPr lang="sr-RS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НЕ давати интрамускуларно.</a:t>
            </a:r>
          </a:p>
          <a:p>
            <a:endParaRPr lang="en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69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5F475-410E-9E07-2B0F-50A69FB83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DB3702-1384-B408-BB91-4629295BE7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Пацијенти са </a:t>
            </a:r>
            <a:r>
              <a:rPr lang="sr-RS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већим СТЕМИ</a:t>
            </a:r>
            <a:r>
              <a:rPr lang="en-US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 презентују се први пут лекару у прва 2 сата од почетка симптома требају бити</a:t>
            </a:r>
            <a:r>
              <a:rPr lang="en-U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подвргнути </a:t>
            </a:r>
            <a:r>
              <a:rPr lang="en-GB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PCI 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 року од 90</a:t>
            </a:r>
            <a:r>
              <a:rPr lang="en-U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мин. (Време се мери од тренутка када је лекар постави</a:t>
            </a:r>
            <a:r>
              <a:rPr lang="en-U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дијагнозу до надувавања балона и отварања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оклудиране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артерије.) </a:t>
            </a:r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 супротном, ови</a:t>
            </a:r>
            <a:r>
              <a:rPr lang="en-U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пацијенти су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индиковани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за</a:t>
            </a:r>
            <a:r>
              <a:rPr lang="en-U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тромболизу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18036494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0C490-E612-74E1-800B-B6C982A75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27D04-A86A-C619-3EBA-2A5FE04177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Пацијенти са </a:t>
            </a:r>
            <a:r>
              <a:rPr lang="sr-RS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мањим СТЕМИ 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 испољавају се у прва 2 сата од почетка симптома требају бити подвргнути </a:t>
            </a:r>
            <a:r>
              <a:rPr lang="en-GB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PCI 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 року од</a:t>
            </a:r>
            <a:r>
              <a:rPr lang="en-U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120 минута</a:t>
            </a:r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 супротном, они су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индиковани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тромболизу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36912242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6A5E0-6DBF-75F5-550E-53543D38E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B1A393F-B508-98A8-36FA-22AE162C45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08836" y="1825625"/>
            <a:ext cx="6374328" cy="4351338"/>
          </a:xfrm>
        </p:spPr>
      </p:pic>
    </p:spTree>
    <p:extLst>
      <p:ext uri="{BB962C8B-B14F-4D97-AF65-F5344CB8AC3E}">
        <p14:creationId xmlns:p14="http://schemas.microsoft.com/office/powerpoint/2010/main" val="35171761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7AB803-138A-EF84-01A9-DC5A88531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" y="647700"/>
            <a:ext cx="11258550" cy="5529263"/>
          </a:xfrm>
        </p:spPr>
        <p:txBody>
          <a:bodyPr>
            <a:normAutofit/>
          </a:bodyPr>
          <a:lstStyle/>
          <a:p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Уколико ХМП не поседује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тромболитик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пожељно је да лекар најави долазак пацијента са</a:t>
            </a:r>
            <a:r>
              <a:rPr lang="en-U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СТЕМИ у коронарну јединицу како би циљно време до започињања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тромболитичке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терапије</a:t>
            </a:r>
            <a:r>
              <a:rPr lang="en-U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од првог медицинског контакта било 30 минута.</a:t>
            </a:r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R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Пацијент са СТЕМИ који је већ на оралној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антикоагулантној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терапији (има релативну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контраиндикацију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прехоспиталну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тромболизу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) у терапији добија аспирин 300 мг,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клопидогрел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300мг,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еноксапарин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30 мг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и.в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R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Пацијент се транспортује уз ОБАВЕЗАН ЕКГ мониторинг и мониторинг виталних параметара.</a:t>
            </a:r>
          </a:p>
          <a:p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33665828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B205C-10D7-0C33-6844-5004FD949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84613" cy="1325563"/>
          </a:xfrm>
        </p:spPr>
        <p:txBody>
          <a:bodyPr>
            <a:normAutofit/>
          </a:bodyPr>
          <a:lstStyle/>
          <a:p>
            <a:r>
              <a:rPr lang="sr-RS" sz="3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Чек листа за </a:t>
            </a:r>
            <a:r>
              <a:rPr lang="sr-RS" sz="3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прехоспиталну</a:t>
            </a:r>
            <a:r>
              <a:rPr lang="sr-RS" sz="3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3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тромболизу</a:t>
            </a:r>
            <a:endParaRPr lang="en-R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B51FBE-7B17-EC74-7DE8-4C9F3B5CF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003" y="1496852"/>
            <a:ext cx="11363004" cy="4351338"/>
          </a:xfrm>
        </p:spPr>
        <p:txBody>
          <a:bodyPr>
            <a:normAutofit/>
          </a:bodyPr>
          <a:lstStyle/>
          <a:p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Уколико је лекар ХМП донео одлуку да је потребно започети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тромболизу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прелази на процену да</a:t>
            </a:r>
            <a:r>
              <a:rPr lang="en-U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ли постоје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контраиндикације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Контраиндикације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могу бити </a:t>
            </a:r>
            <a:r>
              <a:rPr lang="sr-RS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апсолутне и релативне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sr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апсолутне – одустаје се од </a:t>
            </a:r>
            <a:r>
              <a:rPr lang="sr-RS" sz="20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тромболизе</a:t>
            </a:r>
            <a:r>
              <a:rPr lang="sr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 пацијент се транспортује у најближу коронарну јединицу</a:t>
            </a:r>
            <a:endParaRPr lang="en-US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sr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релативне – када се може покушати са корекцијом а затим започети </a:t>
            </a:r>
            <a:r>
              <a:rPr lang="sr-RS" sz="20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тромболиза</a:t>
            </a:r>
            <a:r>
              <a:rPr lang="sr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RS" sz="20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нпр</a:t>
            </a:r>
            <a:r>
              <a:rPr lang="sr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ХТА</a:t>
            </a: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кориговати и затим започети </a:t>
            </a:r>
            <a:r>
              <a:rPr lang="sr-RS" sz="20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тромболизу</a:t>
            </a:r>
            <a:r>
              <a:rPr lang="sr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9512891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FBE40-7146-FEB6-6FB4-4F6402145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329F660-5A48-EAF7-90CB-9C9B5C4DBD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150" y="2642394"/>
            <a:ext cx="8521700" cy="2717800"/>
          </a:xfrm>
        </p:spPr>
      </p:pic>
    </p:spTree>
    <p:extLst>
      <p:ext uri="{BB962C8B-B14F-4D97-AF65-F5344CB8AC3E}">
        <p14:creationId xmlns:p14="http://schemas.microsoft.com/office/powerpoint/2010/main" val="39427735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A07DC-E628-7AA5-E4D9-C6F029A0A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7EB66FE-7AAD-AAC1-2325-3BAADC6304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66900" y="2261394"/>
            <a:ext cx="8458200" cy="3479800"/>
          </a:xfrm>
        </p:spPr>
      </p:pic>
    </p:spTree>
    <p:extLst>
      <p:ext uri="{BB962C8B-B14F-4D97-AF65-F5344CB8AC3E}">
        <p14:creationId xmlns:p14="http://schemas.microsoft.com/office/powerpoint/2010/main" val="4023711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2822A-94DE-D0BD-780D-B266CA586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110645" cy="1325563"/>
          </a:xfrm>
        </p:spPr>
        <p:txBody>
          <a:bodyPr>
            <a:noAutofit/>
          </a:bodyPr>
          <a:lstStyle/>
          <a:p>
            <a:r>
              <a:rPr lang="sr-RS" sz="3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Акутни инфаркт миокарда без </a:t>
            </a:r>
            <a:r>
              <a:rPr lang="en-GB" sz="3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 </a:t>
            </a:r>
            <a:r>
              <a:rPr lang="sr-RS" sz="3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елевације (НСТЕМИ)</a:t>
            </a:r>
            <a:br>
              <a:rPr lang="sr-RS" sz="3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RS" sz="3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 нестабилна ангина </a:t>
            </a:r>
            <a:r>
              <a:rPr lang="sr-RS" sz="3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пекторис</a:t>
            </a:r>
            <a:r>
              <a:rPr lang="sr-RS" sz="3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(НАП)</a:t>
            </a:r>
            <a:endParaRPr lang="en-R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08A366-6ECD-7595-7329-FB080BE95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063" y="1825625"/>
            <a:ext cx="11630346" cy="4351338"/>
          </a:xfrm>
        </p:spPr>
        <p:txBody>
          <a:bodyPr>
            <a:normAutofit lnSpcReduction="10000"/>
          </a:bodyPr>
          <a:lstStyle/>
          <a:p>
            <a:r>
              <a:rPr lang="sr-RS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Нестабилна ангина 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се дефинише као нелагодност у грудима која се јавља у стању мировања или н</a:t>
            </a:r>
            <a:r>
              <a:rPr lang="sr-Cyrl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минимални напор, која има погоршавајући (крешендо) карактер</a:t>
            </a:r>
            <a:r>
              <a:rPr lang="en-U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Уколико су симптоми праћени ослобађањем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кардијалних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маркера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некрозе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креатин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киназа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-МБ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изоензим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[ЦК-МБ] или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кардијални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тропонин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тропонин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тропонин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И), говори се о </a:t>
            </a:r>
            <a:r>
              <a:rPr lang="sr-RS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инфаркту миокарда без СТ-сегмент елевације 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(НСТЕМИ)</a:t>
            </a:r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Уколико симптоми нису праћени ослобађањем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кардијалних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маркера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некрозе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говорим</a:t>
            </a:r>
            <a:r>
              <a:rPr lang="sr-Cyrl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 нестабилној ангини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пекторис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RS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Акутни инфаркт са елевацијом или подигнутим СТ сегментом (СТЕМИ)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који карактерише потпуна зачепљеност коронарне артерије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тромбом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Тада је неопходно да се крвни суд хитно отвори, тј. да се уради </a:t>
            </a:r>
            <a:r>
              <a:rPr lang="sr-RS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коронарографија</a:t>
            </a:r>
            <a:r>
              <a:rPr lang="sr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sr-R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41664664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7086B-119D-6529-EC8A-0BC1D5F29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 err="1"/>
              <a:t>Тромболитичка</a:t>
            </a:r>
            <a:r>
              <a:rPr lang="sr-RS" dirty="0"/>
              <a:t> терапија (ТТ)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BCBED-6CD0-4993-7371-AC489593B7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RS" dirty="0"/>
              <a:t>Уколико није могуће пацијента транспортовати до центра где се ради примарна ПЦИ унутар 120 минута од постављања дијагнозе СТЕМИ и ако не постоје </a:t>
            </a:r>
            <a:r>
              <a:rPr lang="sr-RS" dirty="0" err="1"/>
              <a:t>контраиндикације</a:t>
            </a:r>
            <a:r>
              <a:rPr lang="sr-RS" dirty="0"/>
              <a:t> за њену примену, саветује се </a:t>
            </a:r>
            <a:r>
              <a:rPr lang="sr-RS" dirty="0" err="1"/>
              <a:t>медикаментна</a:t>
            </a:r>
            <a:r>
              <a:rPr lang="sr-RS" dirty="0"/>
              <a:t> </a:t>
            </a:r>
            <a:r>
              <a:rPr lang="sr-RS" dirty="0" err="1"/>
              <a:t>реперфузија</a:t>
            </a:r>
            <a:endParaRPr lang="sr-Cyrl-RS" dirty="0"/>
          </a:p>
          <a:p>
            <a:r>
              <a:rPr lang="sr-RS" dirty="0"/>
              <a:t>Успешна и кратка реанимација ( ≤ 10 минута) није </a:t>
            </a:r>
            <a:r>
              <a:rPr lang="sr-RS" dirty="0" err="1"/>
              <a:t>контраиндикација</a:t>
            </a:r>
            <a:r>
              <a:rPr lang="sr-RS" dirty="0"/>
              <a:t> за ТТ</a:t>
            </a:r>
            <a:endParaRPr lang="sr-Cyrl-RS" dirty="0"/>
          </a:p>
          <a:p>
            <a:r>
              <a:rPr lang="sr-RS" dirty="0"/>
              <a:t>Примењена у прва два сата од почетка бола, ТТ је по</a:t>
            </a:r>
            <a:r>
              <a:rPr lang="sr-Cyrl-RS" dirty="0"/>
              <a:t>дј</a:t>
            </a:r>
            <a:r>
              <a:rPr lang="sr-RS" dirty="0"/>
              <a:t>еднако ефикасна као и </a:t>
            </a:r>
            <a:r>
              <a:rPr lang="sr-RS" dirty="0" err="1"/>
              <a:t>пПЦИ</a:t>
            </a:r>
            <a:r>
              <a:rPr lang="sr-RS" dirty="0"/>
              <a:t>. У ове лекове спадају </a:t>
            </a:r>
            <a:r>
              <a:rPr lang="sr-RS" dirty="0" err="1"/>
              <a:t>стрептокиназа</a:t>
            </a:r>
            <a:r>
              <a:rPr lang="sr-RS" dirty="0"/>
              <a:t> (СТК), </a:t>
            </a:r>
            <a:r>
              <a:rPr lang="sr-RS" dirty="0" err="1"/>
              <a:t>алтеплаза</a:t>
            </a:r>
            <a:r>
              <a:rPr lang="sr-RS" dirty="0"/>
              <a:t> (</a:t>
            </a:r>
            <a:r>
              <a:rPr lang="sr-RS" dirty="0" err="1"/>
              <a:t>тПА</a:t>
            </a:r>
            <a:r>
              <a:rPr lang="sr-RS" dirty="0"/>
              <a:t>), </a:t>
            </a:r>
            <a:r>
              <a:rPr lang="sr-RS" dirty="0" err="1"/>
              <a:t>ретеплаза</a:t>
            </a:r>
            <a:r>
              <a:rPr lang="sr-RS" dirty="0"/>
              <a:t> (</a:t>
            </a:r>
            <a:r>
              <a:rPr lang="sr-RS" dirty="0" err="1"/>
              <a:t>рПА</a:t>
            </a:r>
            <a:r>
              <a:rPr lang="sr-RS" dirty="0"/>
              <a:t>) и </a:t>
            </a:r>
            <a:r>
              <a:rPr lang="sr-RS" dirty="0" err="1"/>
              <a:t>тенектеплаза</a:t>
            </a:r>
            <a:r>
              <a:rPr lang="sr-RS" dirty="0"/>
              <a:t> (ТНК- </a:t>
            </a:r>
            <a:r>
              <a:rPr lang="sr-RS" dirty="0" err="1"/>
              <a:t>тПА</a:t>
            </a:r>
            <a:r>
              <a:rPr lang="sr-RS" dirty="0"/>
              <a:t>).  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31485394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15326-D4FE-234C-B90C-6E1C41414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327F1-A374-D226-8A8F-2250723263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/>
              <a:t>Дају се ИВ према утврђеним протоколима.</a:t>
            </a:r>
            <a:endParaRPr lang="sr-Cyrl-RS" dirty="0"/>
          </a:p>
          <a:p>
            <a:r>
              <a:rPr lang="sr-RS" dirty="0"/>
              <a:t>Клинички су по</a:t>
            </a:r>
            <a:r>
              <a:rPr lang="sr-Cyrl-RS" dirty="0"/>
              <a:t>дј</a:t>
            </a:r>
            <a:r>
              <a:rPr lang="sr-RS" dirty="0"/>
              <a:t>еднако ефикасни, сви носе </a:t>
            </a:r>
            <a:r>
              <a:rPr lang="sr-RS" dirty="0" err="1"/>
              <a:t>хеморагијски</a:t>
            </a:r>
            <a:r>
              <a:rPr lang="sr-RS" dirty="0"/>
              <a:t> ризик, а последња три нижи, што им даје предност у односу на </a:t>
            </a:r>
            <a:r>
              <a:rPr lang="sr-RS" dirty="0" err="1"/>
              <a:t>стрептокиназ</a:t>
            </a:r>
            <a:r>
              <a:rPr lang="sr-Cyrl-RS" dirty="0" err="1"/>
              <a:t>у</a:t>
            </a:r>
            <a:r>
              <a:rPr lang="sr-RS" dirty="0"/>
              <a:t>.</a:t>
            </a:r>
            <a:endParaRPr lang="sr-Cyrl-RS" dirty="0"/>
          </a:p>
          <a:p>
            <a:r>
              <a:rPr lang="sr-RS" dirty="0"/>
              <a:t>ТТ се успоставља проток у </a:t>
            </a:r>
            <a:r>
              <a:rPr lang="sr-RS" dirty="0" err="1"/>
              <a:t>оклудираној</a:t>
            </a:r>
            <a:r>
              <a:rPr lang="sr-RS" dirty="0"/>
              <a:t> артерији код  35–60 одсто СТЕМИ пацијената, а проценат успешности отварања је 40–75%.</a:t>
            </a:r>
            <a:endParaRPr lang="sr-Cyrl-RS" dirty="0"/>
          </a:p>
          <a:p>
            <a:r>
              <a:rPr lang="sr-RS" dirty="0"/>
              <a:t>То је разлог што, без обзира на исход </a:t>
            </a:r>
            <a:r>
              <a:rPr lang="sr-RS" dirty="0" err="1"/>
              <a:t>реперфузије</a:t>
            </a:r>
            <a:r>
              <a:rPr lang="sr-RS" dirty="0"/>
              <a:t>, пацијента треба упутити на </a:t>
            </a:r>
            <a:r>
              <a:rPr lang="sr-RS" dirty="0" err="1"/>
              <a:t>инвазивни</a:t>
            </a:r>
            <a:r>
              <a:rPr lang="sr-RS" dirty="0"/>
              <a:t> третман (фармаколошко-</a:t>
            </a:r>
            <a:r>
              <a:rPr lang="sr-RS" dirty="0" err="1"/>
              <a:t>инвазивни</a:t>
            </a:r>
            <a:r>
              <a:rPr lang="sr-RS" dirty="0"/>
              <a:t> приступ).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14609087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DF41F-970F-1F6A-610E-141D635D2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 err="1"/>
              <a:t>Кисеонична</a:t>
            </a:r>
            <a:r>
              <a:rPr lang="sr-RS" dirty="0"/>
              <a:t> терапија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366CE-DB17-5FCA-0C61-54A07BDB20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/>
              <a:t>Препоручује се само уколико постоји </a:t>
            </a:r>
            <a:r>
              <a:rPr lang="sr-RS" dirty="0" err="1"/>
              <a:t>хипоксемија</a:t>
            </a:r>
            <a:r>
              <a:rPr lang="sr-RS" dirty="0"/>
              <a:t> (</a:t>
            </a:r>
            <a:r>
              <a:rPr lang="en-GB" dirty="0"/>
              <a:t>Sa O2 &lt; 90% </a:t>
            </a:r>
            <a:r>
              <a:rPr lang="sr-Cyrl-RS" dirty="0"/>
              <a:t>или</a:t>
            </a:r>
            <a:r>
              <a:rPr lang="en-GB" dirty="0"/>
              <a:t> Pa O2 &lt; 60 mmHg</a:t>
            </a:r>
            <a:r>
              <a:rPr lang="sr-RS" dirty="0"/>
              <a:t>)</a:t>
            </a:r>
            <a:endParaRPr lang="sr-Cyrl-RS" dirty="0"/>
          </a:p>
          <a:p>
            <a:r>
              <a:rPr lang="sr-RS" dirty="0"/>
              <a:t>Постоје докази који сугеришу да </a:t>
            </a:r>
            <a:r>
              <a:rPr lang="sr-RS" dirty="0" err="1"/>
              <a:t>хипероксија</a:t>
            </a:r>
            <a:r>
              <a:rPr lang="sr-RS" dirty="0"/>
              <a:t> (јер доводи до </a:t>
            </a:r>
            <a:r>
              <a:rPr lang="sr-RS" dirty="0" err="1"/>
              <a:t>вазоконтрикције</a:t>
            </a:r>
            <a:r>
              <a:rPr lang="sr-RS" dirty="0"/>
              <a:t>) може бити штетна код пацијената са </a:t>
            </a:r>
            <a:r>
              <a:rPr lang="sr-RS" dirty="0" err="1"/>
              <a:t>некомпликованим</a:t>
            </a:r>
            <a:r>
              <a:rPr lang="sr-RS" dirty="0"/>
              <a:t> МИ.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7096331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D96A0-D418-B199-B421-DC86C1372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 err="1"/>
              <a:t>Антиисхемијска</a:t>
            </a:r>
            <a:r>
              <a:rPr lang="sr-RS" dirty="0"/>
              <a:t> терапија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34C55-F140-3BB9-4FA3-A96F6C71B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/>
              <a:t>Нитроглицерин (дат ИВ, орално, </a:t>
            </a:r>
            <a:r>
              <a:rPr lang="sr-RS" dirty="0" err="1"/>
              <a:t>букално</a:t>
            </a:r>
            <a:r>
              <a:rPr lang="sr-RS" dirty="0"/>
              <a:t>) даје се да се смањи бол, код хипертензије и срчане конгестије</a:t>
            </a:r>
            <a:endParaRPr lang="sr-Cyrl-RS" dirty="0"/>
          </a:p>
          <a:p>
            <a:r>
              <a:rPr lang="sr-RS" dirty="0"/>
              <a:t>Контраиндикован је код  систолног ТА &lt; 90 </a:t>
            </a:r>
            <a:r>
              <a:rPr lang="sr-RS" dirty="0" err="1"/>
              <a:t>ммХг</a:t>
            </a:r>
            <a:r>
              <a:rPr lang="sr-RS" dirty="0"/>
              <a:t>, СФ &lt; 50/мин или &gt; 100/ мин</a:t>
            </a:r>
            <a:endParaRPr lang="sr-Cyrl-RS" dirty="0"/>
          </a:p>
          <a:p>
            <a:r>
              <a:rPr lang="sr-RS" dirty="0"/>
              <a:t>Бета </a:t>
            </a:r>
            <a:r>
              <a:rPr lang="sr-RS" dirty="0" err="1"/>
              <a:t>блокаторе</a:t>
            </a:r>
            <a:r>
              <a:rPr lang="sr-RS" dirty="0"/>
              <a:t> треба дати у прва 24 сата јер смањују </a:t>
            </a:r>
            <a:r>
              <a:rPr lang="sr-RS" dirty="0" err="1"/>
              <a:t>интрахоспитални</a:t>
            </a:r>
            <a:r>
              <a:rPr lang="sr-RS" dirty="0"/>
              <a:t> и рани морталитет у АКС и зону инфаркта у СТЕМИ-ју.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34242831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8D8CB-2A71-5C17-58A6-F6D4EA960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err="1"/>
              <a:t>Аналгезија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F7D58E-5CAE-43F9-6425-9DB4A15F54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/>
              <a:t>Опијати се препоручују ако бол </a:t>
            </a:r>
            <a:r>
              <a:rPr lang="sr-RS" dirty="0" err="1"/>
              <a:t>перзистира</a:t>
            </a:r>
            <a:r>
              <a:rPr lang="sr-RS" dirty="0"/>
              <a:t> упркос примени нитрата. У ту сврху се користи морфијум. Није доказано да утиче на прогнозу у АКС</a:t>
            </a:r>
            <a:endParaRPr lang="sr-Cyrl-RS" dirty="0"/>
          </a:p>
          <a:p>
            <a:r>
              <a:rPr lang="sr-RS" dirty="0" err="1"/>
              <a:t>Налоксон</a:t>
            </a:r>
            <a:r>
              <a:rPr lang="sr-Cyrl-RS" dirty="0"/>
              <a:t>-</a:t>
            </a:r>
            <a:r>
              <a:rPr lang="sr-RS" dirty="0"/>
              <a:t>антидот морфијума.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12379551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B4D6D-106A-5127-96E4-8C248FC28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FF465B6-854F-C841-E9AF-13BFD77472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8394" y="240559"/>
            <a:ext cx="5879701" cy="6376882"/>
          </a:xfrm>
        </p:spPr>
      </p:pic>
    </p:spTree>
    <p:extLst>
      <p:ext uri="{BB962C8B-B14F-4D97-AF65-F5344CB8AC3E}">
        <p14:creationId xmlns:p14="http://schemas.microsoft.com/office/powerpoint/2010/main" val="30315235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B2C3D-58C2-5B87-69A3-29F8D3E92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RS" sz="32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Антитромбоцитни</a:t>
            </a:r>
            <a:r>
              <a:rPr lang="sr-RS" sz="32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третман</a:t>
            </a:r>
            <a:endParaRPr lang="en-R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529A2-60FB-C0D2-72E0-77B7E4AE1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RS" sz="26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Антитромбоцитна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терапија је обавезна код пацијената са </a:t>
            </a:r>
            <a:r>
              <a:rPr lang="en-U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NSTE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-А</a:t>
            </a:r>
            <a:r>
              <a:rPr lang="en-U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KS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без обзира на евентуалну </a:t>
            </a:r>
            <a:r>
              <a:rPr lang="sr-RS" sz="26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инвазивну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обраду</a:t>
            </a:r>
            <a:endParaRPr lang="en-US" sz="26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Њен избор, комбинација, време почетка терапије и трајање лечења зависи од различитих фактора</a:t>
            </a:r>
            <a:endParaRPr lang="en-US" sz="26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Запажено је да обе, </a:t>
            </a:r>
            <a:r>
              <a:rPr lang="sr-RS" sz="26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исхемијске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sr-RS" sz="26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хеморагијске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компликације утичу на исход код пацијената са </a:t>
            </a:r>
            <a:r>
              <a:rPr lang="en-U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NSTE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-А</a:t>
            </a:r>
            <a:r>
              <a:rPr lang="en-U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KS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и њихов укупан ризик смртности</a:t>
            </a:r>
            <a:endParaRPr lang="en-US" sz="26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Дакле, избор лечења треба у једнакој мери да одражава </a:t>
            </a:r>
            <a:r>
              <a:rPr lang="sr-RS" sz="26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исхемијски</a:t>
            </a:r>
            <a:r>
              <a:rPr lang="sr-RS" sz="26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ризик и ризик од крварења код пацијента.</a:t>
            </a:r>
            <a:endParaRPr lang="en-RS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0288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EFDF5-1F00-0C1B-41A4-D12CD01B3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2895"/>
          </a:xfrm>
        </p:spPr>
        <p:txBody>
          <a:bodyPr>
            <a:normAutofit/>
          </a:bodyPr>
          <a:lstStyle/>
          <a:p>
            <a:r>
              <a:rPr lang="sr-RS" sz="3200" dirty="0" err="1">
                <a:latin typeface="+mn-lt"/>
              </a:rPr>
              <a:t>Антитромбоцитни</a:t>
            </a:r>
            <a:r>
              <a:rPr lang="sr-RS" sz="3200" dirty="0">
                <a:latin typeface="+mn-lt"/>
              </a:rPr>
              <a:t> лекови и претходни третман</a:t>
            </a:r>
            <a:endParaRPr lang="en-RS" sz="3200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49043-BB08-4EED-D491-95E561A40B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8020"/>
            <a:ext cx="10515600" cy="5088943"/>
          </a:xfrm>
        </p:spPr>
        <p:txBody>
          <a:bodyPr>
            <a:normAutofit/>
          </a:bodyPr>
          <a:lstStyle/>
          <a:p>
            <a:r>
              <a:rPr lang="sr-RS" dirty="0"/>
              <a:t>Довољна инхибиција тромбоцита и (привремена) </a:t>
            </a:r>
            <a:r>
              <a:rPr lang="sr-RS" dirty="0" err="1"/>
              <a:t>антикоагулација</a:t>
            </a:r>
            <a:r>
              <a:rPr lang="sr-RS" dirty="0"/>
              <a:t> су неопходни </a:t>
            </a:r>
            <a:r>
              <a:rPr lang="sr-RS" dirty="0" err="1"/>
              <a:t>з</a:t>
            </a:r>
            <a:r>
              <a:rPr lang="en-US" dirty="0"/>
              <a:t>a </a:t>
            </a:r>
            <a:r>
              <a:rPr lang="sr-RS" dirty="0"/>
              <a:t>пацијенти са </a:t>
            </a:r>
            <a:r>
              <a:rPr lang="en-US" dirty="0"/>
              <a:t>NSTE-ACE</a:t>
            </a:r>
            <a:r>
              <a:rPr lang="sr-RS" dirty="0"/>
              <a:t>, посебно код оних који су подвргнути </a:t>
            </a:r>
            <a:r>
              <a:rPr lang="sr-RS" dirty="0" err="1"/>
              <a:t>реваскуларизацији</a:t>
            </a:r>
            <a:r>
              <a:rPr lang="en-US" dirty="0"/>
              <a:t> </a:t>
            </a:r>
            <a:r>
              <a:rPr lang="sr-RS" dirty="0"/>
              <a:t>миокарда односно </a:t>
            </a:r>
            <a:r>
              <a:rPr lang="en-US" dirty="0"/>
              <a:t>PCI</a:t>
            </a:r>
            <a:r>
              <a:rPr lang="sr-RS" dirty="0"/>
              <a:t>.</a:t>
            </a:r>
          </a:p>
          <a:p>
            <a:r>
              <a:rPr lang="sr-RS" dirty="0"/>
              <a:t>Сматра се да је аспирин камен темељац инхибиције </a:t>
            </a:r>
            <a:r>
              <a:rPr lang="sr-RS" dirty="0" err="1"/>
              <a:t>генерациј</a:t>
            </a:r>
            <a:r>
              <a:rPr lang="en-US" dirty="0"/>
              <a:t>e</a:t>
            </a:r>
            <a:r>
              <a:rPr lang="sr-RS" dirty="0"/>
              <a:t> </a:t>
            </a:r>
            <a:r>
              <a:rPr lang="sr-RS" dirty="0" err="1"/>
              <a:t>тромбоксана</a:t>
            </a:r>
            <a:r>
              <a:rPr lang="sr-RS" dirty="0"/>
              <a:t> А2.</a:t>
            </a:r>
          </a:p>
          <a:p>
            <a:r>
              <a:rPr lang="sr-RS" dirty="0" err="1"/>
              <a:t>Клопидогрел</a:t>
            </a:r>
            <a:r>
              <a:rPr lang="sr-RS" dirty="0"/>
              <a:t>, који се одликује мање потентном и променљивом инхибицијом</a:t>
            </a:r>
            <a:r>
              <a:rPr lang="en-US" dirty="0"/>
              <a:t> </a:t>
            </a:r>
            <a:r>
              <a:rPr lang="sr-RS" dirty="0"/>
              <a:t>тромбоцита, треба користити само када су </a:t>
            </a:r>
            <a:r>
              <a:rPr lang="sr-RS" dirty="0" err="1"/>
              <a:t>прасугрел</a:t>
            </a:r>
            <a:r>
              <a:rPr lang="sr-RS" dirty="0"/>
              <a:t> или </a:t>
            </a:r>
            <a:r>
              <a:rPr lang="sr-RS" dirty="0" err="1"/>
              <a:t>тикагрелор</a:t>
            </a:r>
            <a:r>
              <a:rPr lang="sr-RS" dirty="0"/>
              <a:t> контраиндиковани</a:t>
            </a:r>
            <a:r>
              <a:rPr lang="en-US" dirty="0"/>
              <a:t> </a:t>
            </a:r>
            <a:r>
              <a:rPr lang="sr-RS" dirty="0"/>
              <a:t>недоступни или се не могу толерисати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4411807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38064-FE10-187A-89ED-677FBC0F3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 err="1"/>
              <a:t>Антитромбоцитна</a:t>
            </a:r>
            <a:r>
              <a:rPr lang="sr-RS" dirty="0"/>
              <a:t> терапија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6F4EF-A6AE-BC2B-B5F5-EEE45720AD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RS" dirty="0"/>
              <a:t>Двојна </a:t>
            </a:r>
            <a:r>
              <a:rPr lang="sr-RS" dirty="0" err="1"/>
              <a:t>антиагрегациона</a:t>
            </a:r>
            <a:r>
              <a:rPr lang="sr-RS" dirty="0"/>
              <a:t> терапија (ДАПТ) састоји се из комбинације АСА и антагониста </a:t>
            </a:r>
            <a:r>
              <a:rPr lang="sr-RS" dirty="0" err="1"/>
              <a:t>аденозин</a:t>
            </a:r>
            <a:r>
              <a:rPr lang="sr-RS" dirty="0"/>
              <a:t> </a:t>
            </a:r>
            <a:r>
              <a:rPr lang="sr-RS" dirty="0" err="1"/>
              <a:t>дифосфат</a:t>
            </a:r>
            <a:r>
              <a:rPr lang="sr-RS" dirty="0"/>
              <a:t> П2</a:t>
            </a:r>
            <a:r>
              <a:rPr lang="en-GB" dirty="0"/>
              <a:t>Y12 </a:t>
            </a:r>
            <a:r>
              <a:rPr lang="sr-RS" dirty="0"/>
              <a:t>рецептора (</a:t>
            </a:r>
            <a:r>
              <a:rPr lang="sr-RS" dirty="0" err="1"/>
              <a:t>клопидогрел</a:t>
            </a:r>
            <a:r>
              <a:rPr lang="sr-RS" dirty="0"/>
              <a:t>, </a:t>
            </a:r>
            <a:r>
              <a:rPr lang="sr-RS" dirty="0" err="1"/>
              <a:t>прасугрел</a:t>
            </a:r>
            <a:r>
              <a:rPr lang="sr-RS" dirty="0"/>
              <a:t>, </a:t>
            </a:r>
            <a:r>
              <a:rPr lang="sr-RS" dirty="0" err="1"/>
              <a:t>тикагрелор</a:t>
            </a:r>
            <a:r>
              <a:rPr lang="sr-RS" dirty="0"/>
              <a:t>, </a:t>
            </a:r>
            <a:r>
              <a:rPr lang="sr-RS" dirty="0" err="1"/>
              <a:t>кангрелор</a:t>
            </a:r>
            <a:r>
              <a:rPr lang="sr-RS" dirty="0"/>
              <a:t>)</a:t>
            </a:r>
            <a:endParaRPr lang="sr-Cyrl-RS" dirty="0"/>
          </a:p>
          <a:p>
            <a:r>
              <a:rPr lang="sr-RS" dirty="0"/>
              <a:t>У препорукама прва терапијска линија су </a:t>
            </a:r>
            <a:r>
              <a:rPr lang="sr-RS" dirty="0" err="1"/>
              <a:t>тикагрелор</a:t>
            </a:r>
            <a:r>
              <a:rPr lang="sr-RS" dirty="0"/>
              <a:t> или </a:t>
            </a:r>
            <a:r>
              <a:rPr lang="sr-RS" dirty="0" err="1"/>
              <a:t>прасугрел</a:t>
            </a:r>
            <a:endParaRPr lang="sr-Cyrl-RS" dirty="0"/>
          </a:p>
          <a:p>
            <a:r>
              <a:rPr lang="sr-RS" dirty="0"/>
              <a:t>Код НСТ– АКС </a:t>
            </a:r>
            <a:r>
              <a:rPr lang="sr-RS" dirty="0" err="1"/>
              <a:t>прасугрел</a:t>
            </a:r>
            <a:r>
              <a:rPr lang="sr-RS" dirty="0"/>
              <a:t> се даје искључиво онима који иду на ПЦИ, у време или најкасније један сат од ПЦИ, док </a:t>
            </a:r>
            <a:r>
              <a:rPr lang="sr-RS" dirty="0" err="1"/>
              <a:t>тикагрелор</a:t>
            </a:r>
            <a:r>
              <a:rPr lang="sr-RS" dirty="0"/>
              <a:t> може и код оних који не иду на ПЦИ</a:t>
            </a:r>
            <a:endParaRPr lang="sr-Cyrl-RS" dirty="0"/>
          </a:p>
          <a:p>
            <a:r>
              <a:rPr lang="sr-RS" dirty="0"/>
              <a:t>Код СТЕМИ који се планирају за </a:t>
            </a:r>
            <a:r>
              <a:rPr lang="sr-RS" dirty="0" err="1"/>
              <a:t>пПЦИ</a:t>
            </a:r>
            <a:r>
              <a:rPr lang="sr-RS" dirty="0"/>
              <a:t> ДАПТ треба дати што пре, по постављању дијагнозе, најкасније пре започињања интервенције.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32957257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6F4B6-5BB5-E68D-BCE4-0206160E5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86CB2-C579-F38C-4AEF-7F7EE7DC53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RS" dirty="0"/>
              <a:t>АСА (</a:t>
            </a:r>
            <a:r>
              <a:rPr lang="sr-RS" dirty="0" err="1"/>
              <a:t>ацетилсалицилна</a:t>
            </a:r>
            <a:r>
              <a:rPr lang="sr-RS" dirty="0"/>
              <a:t> киселина) даје се у дози од 150 до 300 мг, осим ако не постоје </a:t>
            </a:r>
            <a:r>
              <a:rPr lang="sr-RS" dirty="0" err="1"/>
              <a:t>контраиндикације</a:t>
            </a:r>
            <a:r>
              <a:rPr lang="sr-RS" dirty="0"/>
              <a:t>, и наставља са 75–100 мг/д.</a:t>
            </a:r>
          </a:p>
          <a:p>
            <a:r>
              <a:rPr lang="sr-RS" dirty="0" err="1"/>
              <a:t>Клопидогрел</a:t>
            </a:r>
            <a:r>
              <a:rPr lang="sr-RS" dirty="0"/>
              <a:t> се даје у ударној дози од 300 до 600 мг код НСТ – АКС, односно 600 мг код СТЕМИ, затим 75 мг/д ПО.</a:t>
            </a:r>
          </a:p>
          <a:p>
            <a:r>
              <a:rPr lang="sr-RS" dirty="0"/>
              <a:t>Ударна доза </a:t>
            </a:r>
            <a:r>
              <a:rPr lang="sr-RS" dirty="0" err="1"/>
              <a:t>прасугрела</a:t>
            </a:r>
            <a:r>
              <a:rPr lang="sr-RS" dirty="0"/>
              <a:t> је 60 мг, а затим 10 мг дневно. Апсолутно је контраиндикован ако постоји </a:t>
            </a:r>
            <a:r>
              <a:rPr lang="sr-Cyrl-RS" dirty="0"/>
              <a:t>мождани удар</a:t>
            </a:r>
            <a:r>
              <a:rPr lang="sr-RS" dirty="0"/>
              <a:t> или ТИА у анамнези. Код старијих од 75 година и ТТ&lt; 60 кг саветује се нижа доза, од 5 мг/д ПО</a:t>
            </a:r>
          </a:p>
          <a:p>
            <a:r>
              <a:rPr lang="sr-RS" dirty="0"/>
              <a:t>Ударна доза </a:t>
            </a:r>
            <a:r>
              <a:rPr lang="sr-RS" dirty="0" err="1"/>
              <a:t>тикагрелора</a:t>
            </a:r>
            <a:r>
              <a:rPr lang="sr-RS" dirty="0"/>
              <a:t> је 180 мг, а затим 90 мг/12</a:t>
            </a:r>
            <a:r>
              <a:rPr lang="sr-Cyrl-RS" dirty="0"/>
              <a:t>h</a:t>
            </a:r>
            <a:r>
              <a:rPr lang="sr-RS" dirty="0"/>
              <a:t> ПО</a:t>
            </a:r>
          </a:p>
          <a:p>
            <a:r>
              <a:rPr lang="sr-RS" dirty="0"/>
              <a:t>Са ТТ се дају АСА и </a:t>
            </a:r>
            <a:r>
              <a:rPr lang="sr-RS" dirty="0" err="1"/>
              <a:t>клопидогрел</a:t>
            </a:r>
            <a:r>
              <a:rPr lang="sr-RS" dirty="0"/>
              <a:t>, по 300 мг је ударна доза за оба лека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4175262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0BAB7-D26E-B805-5114-4F0415CEE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B47DD-F7BF-390F-0B25-7FBFAAB89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56533" cy="4351338"/>
          </a:xfrm>
        </p:spPr>
        <p:txBody>
          <a:bodyPr/>
          <a:lstStyle/>
          <a:p>
            <a:r>
              <a:rPr lang="sr-RS" sz="2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Прехоспитални</a:t>
            </a:r>
            <a:r>
              <a:rPr lang="sr-RS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третман је идентичан за НАП и НСТЕМИ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RS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Састоји се од комбинације анти-</a:t>
            </a:r>
            <a:r>
              <a:rPr lang="sr-RS" sz="2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исхемијске</a:t>
            </a:r>
            <a:r>
              <a:rPr lang="sr-RS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RS" sz="2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антиагрегационе</a:t>
            </a:r>
            <a:r>
              <a:rPr lang="sr-RS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sr-RS" sz="26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антикоагулантне</a:t>
            </a:r>
            <a:r>
              <a:rPr lang="sr-RS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терапије. </a:t>
            </a:r>
            <a:endParaRPr lang="en-US" sz="2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RS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МОНА принципи и правила транспорта и мониторинга важе и код ових болесника.</a:t>
            </a:r>
          </a:p>
          <a:p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3979244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35640-3B09-AF51-F875-5B7724228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/>
              <a:t>Инхибитори </a:t>
            </a:r>
            <a:r>
              <a:rPr lang="sr-RS" dirty="0" err="1"/>
              <a:t>гликопротеинских</a:t>
            </a:r>
            <a:r>
              <a:rPr lang="sr-RS" dirty="0"/>
              <a:t> </a:t>
            </a:r>
            <a:r>
              <a:rPr lang="en-GB" dirty="0"/>
              <a:t>IIb/IIIa </a:t>
            </a:r>
            <a:r>
              <a:rPr lang="sr-RS" dirty="0"/>
              <a:t>рецептора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EF699B-A4A0-31A2-B882-3963DF51CD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RS" dirty="0"/>
              <a:t>У </a:t>
            </a:r>
            <a:r>
              <a:rPr lang="sr-RS" dirty="0" err="1"/>
              <a:t>парентералној</a:t>
            </a:r>
            <a:r>
              <a:rPr lang="sr-RS" dirty="0"/>
              <a:t> форми се дају високоризичној групи пацијената који </a:t>
            </a:r>
            <a:r>
              <a:rPr lang="sr-RS" dirty="0" err="1"/>
              <a:t>немју</a:t>
            </a:r>
            <a:r>
              <a:rPr lang="sr-RS" dirty="0"/>
              <a:t> висок ризик од крварења, а имају повишен </a:t>
            </a:r>
            <a:r>
              <a:rPr lang="sr-RS" dirty="0" err="1"/>
              <a:t>тропонин</a:t>
            </a:r>
            <a:r>
              <a:rPr lang="sr-RS" dirty="0"/>
              <a:t>, дијабет</a:t>
            </a:r>
            <a:r>
              <a:rPr lang="sr-Cyrl-RS" dirty="0"/>
              <a:t>ес</a:t>
            </a:r>
            <a:r>
              <a:rPr lang="sr-RS" dirty="0"/>
              <a:t>, значајне ЕКГ промене, понављану </a:t>
            </a:r>
            <a:r>
              <a:rPr lang="sr-RS" dirty="0" err="1"/>
              <a:t>исхемију</a:t>
            </a:r>
            <a:r>
              <a:rPr lang="sr-RS" dirty="0"/>
              <a:t> упркос </a:t>
            </a:r>
            <a:r>
              <a:rPr lang="sr-RS" dirty="0" err="1"/>
              <a:t>медикаментној</a:t>
            </a:r>
            <a:r>
              <a:rPr lang="sr-RS" dirty="0"/>
              <a:t> терапији, као и када се одлаже </a:t>
            </a:r>
            <a:r>
              <a:rPr lang="sr-RS" dirty="0" err="1"/>
              <a:t>коронарографија</a:t>
            </a:r>
            <a:r>
              <a:rPr lang="sr-RS" dirty="0"/>
              <a:t> за дуже 48 сати.  </a:t>
            </a:r>
            <a:endParaRPr lang="sr-Cyrl-RS" dirty="0"/>
          </a:p>
          <a:p>
            <a:r>
              <a:rPr lang="sr-RS" dirty="0"/>
              <a:t>Код СТЕМИ се дају само код постојања компликација интервенције (значајан </a:t>
            </a:r>
            <a:r>
              <a:rPr lang="sr-RS" dirty="0" err="1"/>
              <a:t>тромб</a:t>
            </a:r>
            <a:r>
              <a:rPr lang="sr-RS" dirty="0"/>
              <a:t> </a:t>
            </a:r>
            <a:r>
              <a:rPr lang="sr-RS" dirty="0" err="1"/>
              <a:t>инфарктне</a:t>
            </a:r>
            <a:r>
              <a:rPr lang="sr-RS" dirty="0"/>
              <a:t> артерије, слабије испирање контраста)</a:t>
            </a:r>
            <a:endParaRPr lang="sr-Cyrl-RS" dirty="0"/>
          </a:p>
          <a:p>
            <a:r>
              <a:rPr lang="sr-RS" dirty="0"/>
              <a:t>Контраиндиковани су код тешког </a:t>
            </a:r>
            <a:r>
              <a:rPr lang="sr-RS" dirty="0" err="1"/>
              <a:t>оштећања</a:t>
            </a:r>
            <a:r>
              <a:rPr lang="sr-RS" dirty="0"/>
              <a:t> бубрежне функције и код пацијената на дијализи</a:t>
            </a:r>
            <a:endParaRPr lang="sr-Cyrl-RS" dirty="0"/>
          </a:p>
          <a:p>
            <a:r>
              <a:rPr lang="sr-RS" dirty="0"/>
              <a:t>Дужина давања је променљива, а дозирање је према </a:t>
            </a:r>
            <a:r>
              <a:rPr lang="sr-RS" dirty="0" err="1"/>
              <a:t>теленој</a:t>
            </a:r>
            <a:r>
              <a:rPr lang="sr-RS" dirty="0"/>
              <a:t> маси.</a:t>
            </a:r>
            <a:endParaRPr lang="en-US" dirty="0"/>
          </a:p>
          <a:p>
            <a:r>
              <a:rPr lang="en-GB" dirty="0" err="1"/>
              <a:t>abciksimab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35635190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BAACC-4069-F75C-365A-1E746DF2C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 err="1"/>
              <a:t>Антикоагулантна</a:t>
            </a:r>
            <a:r>
              <a:rPr lang="sr-RS" dirty="0"/>
              <a:t> терапија (АК)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AB496-1A4B-18A3-2136-B3ACC31831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 err="1"/>
              <a:t>Инхибише</a:t>
            </a:r>
            <a:r>
              <a:rPr lang="sr-RS" dirty="0"/>
              <a:t> </a:t>
            </a:r>
            <a:r>
              <a:rPr lang="sr-RS" dirty="0" err="1"/>
              <a:t>тромбин</a:t>
            </a:r>
            <a:r>
              <a:rPr lang="sr-RS" dirty="0"/>
              <a:t> и/или његово дејство, чиме редукује </a:t>
            </a:r>
            <a:r>
              <a:rPr lang="sr-RS" dirty="0" err="1"/>
              <a:t>исхемијске</a:t>
            </a:r>
            <a:r>
              <a:rPr lang="sr-RS" dirty="0"/>
              <a:t> догађаје у АКС.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16292904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CA663-03B3-A398-A616-45A38C945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64145-59CB-D473-7AAB-7BFA8A099F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/>
              <a:t>НСТ – АКС. Дају се у моменту постављања дијагнозе. </a:t>
            </a:r>
            <a:r>
              <a:rPr lang="sr-RS" dirty="0" err="1"/>
              <a:t>Фондаксипарин</a:t>
            </a:r>
            <a:r>
              <a:rPr lang="sr-RS" dirty="0"/>
              <a:t>, инхибитор анти-</a:t>
            </a:r>
            <a:r>
              <a:rPr lang="en-GB" dirty="0"/>
              <a:t>X</a:t>
            </a:r>
            <a:r>
              <a:rPr lang="sr-RS" dirty="0"/>
              <a:t>а, лек је избора код НСТ – АКС. Уколико није доступан, даје се </a:t>
            </a:r>
            <a:r>
              <a:rPr lang="sr-RS" dirty="0" err="1"/>
              <a:t>нискомолекуларни</a:t>
            </a:r>
            <a:r>
              <a:rPr lang="sr-RS" dirty="0"/>
              <a:t> </a:t>
            </a:r>
            <a:r>
              <a:rPr lang="sr-RS" dirty="0" err="1"/>
              <a:t>хепарин</a:t>
            </a:r>
            <a:r>
              <a:rPr lang="sr-RS" dirty="0"/>
              <a:t>, а предност се даје </a:t>
            </a:r>
            <a:r>
              <a:rPr lang="sr-RS" dirty="0" err="1"/>
              <a:t>еноксапарину</a:t>
            </a:r>
            <a:r>
              <a:rPr lang="sr-RS" dirty="0"/>
              <a:t> због мање учесталости крварења, </a:t>
            </a:r>
            <a:r>
              <a:rPr lang="sr-RS" dirty="0" err="1"/>
              <a:t>реинфаркта</a:t>
            </a:r>
            <a:r>
              <a:rPr lang="sr-RS" dirty="0"/>
              <a:t> и смрти</a:t>
            </a:r>
            <a:endParaRPr lang="en-US" dirty="0"/>
          </a:p>
          <a:p>
            <a:r>
              <a:rPr lang="sr-RS" dirty="0" err="1"/>
              <a:t>Нефракционисани</a:t>
            </a:r>
            <a:r>
              <a:rPr lang="sr-RS" dirty="0"/>
              <a:t> </a:t>
            </a:r>
            <a:r>
              <a:rPr lang="sr-RS" dirty="0" err="1"/>
              <a:t>хепарин</a:t>
            </a:r>
            <a:r>
              <a:rPr lang="sr-RS" dirty="0"/>
              <a:t> (УФХ) такође може да се да и најчешће се не наставља после ПЦИ</a:t>
            </a:r>
            <a:endParaRPr lang="en-US" dirty="0"/>
          </a:p>
          <a:p>
            <a:r>
              <a:rPr lang="sr-RS" dirty="0" err="1"/>
              <a:t>Бивалрудин</a:t>
            </a:r>
            <a:r>
              <a:rPr lang="sr-RS" dirty="0"/>
              <a:t>, директни инхибитор </a:t>
            </a:r>
            <a:r>
              <a:rPr lang="sr-RS" dirty="0" err="1"/>
              <a:t>тромбина</a:t>
            </a:r>
            <a:r>
              <a:rPr lang="sr-RS" dirty="0"/>
              <a:t>, даје се четири сата после ПЦИ као алтернатива УФХ уз </a:t>
            </a:r>
            <a:r>
              <a:rPr lang="sr-Cyrl-RS" dirty="0"/>
              <a:t>и</a:t>
            </a:r>
            <a:r>
              <a:rPr lang="sr-RS" dirty="0"/>
              <a:t>нхибитори </a:t>
            </a:r>
            <a:r>
              <a:rPr lang="sr-RS" dirty="0" err="1"/>
              <a:t>гликопротеинских</a:t>
            </a:r>
            <a:r>
              <a:rPr lang="sr-RS" dirty="0"/>
              <a:t> </a:t>
            </a:r>
            <a:r>
              <a:rPr lang="en-GB" dirty="0"/>
              <a:t>IIb/IIIa </a:t>
            </a:r>
            <a:r>
              <a:rPr lang="sr-RS" dirty="0"/>
              <a:t>рецептора, током ПЦИ.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8469517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CC413-C711-23F8-A6E1-7B2EC9089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07A7AA-8DB1-4154-01BD-288F1015C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/>
              <a:t>СТЕМИ. Код </a:t>
            </a:r>
            <a:r>
              <a:rPr lang="sr-RS" dirty="0" err="1"/>
              <a:t>пПЦИ</a:t>
            </a:r>
            <a:r>
              <a:rPr lang="sr-RS" dirty="0"/>
              <a:t> АК се не даје ни пре ни после, већ само током интервенције, рутински УФХ, у циљу превенције акутне тромбозе </a:t>
            </a:r>
            <a:r>
              <a:rPr lang="sr-RS" dirty="0" err="1"/>
              <a:t>стента</a:t>
            </a:r>
            <a:endParaRPr lang="en-US" dirty="0"/>
          </a:p>
          <a:p>
            <a:r>
              <a:rPr lang="sr-RS" dirty="0"/>
              <a:t>Може се давати и </a:t>
            </a:r>
            <a:r>
              <a:rPr lang="sr-RS" dirty="0" err="1"/>
              <a:t>еноксапарин</a:t>
            </a:r>
            <a:r>
              <a:rPr lang="sr-RS" dirty="0"/>
              <a:t> и </a:t>
            </a:r>
            <a:r>
              <a:rPr lang="sr-RS" dirty="0" err="1"/>
              <a:t>бивалрудин</a:t>
            </a:r>
            <a:r>
              <a:rPr lang="sr-RS" dirty="0"/>
              <a:t>. Уколико постоје индикације за примену АК након ППЦИ (</a:t>
            </a:r>
            <a:r>
              <a:rPr lang="sr-RS" dirty="0" err="1"/>
              <a:t>атријална</a:t>
            </a:r>
            <a:r>
              <a:rPr lang="sr-RS" dirty="0"/>
              <a:t> </a:t>
            </a:r>
            <a:r>
              <a:rPr lang="sr-RS" dirty="0" err="1"/>
              <a:t>фибрилација</a:t>
            </a:r>
            <a:r>
              <a:rPr lang="sr-RS" dirty="0"/>
              <a:t>, превенција ДВТ), она се наставља</a:t>
            </a:r>
            <a:endParaRPr lang="en-US" dirty="0"/>
          </a:p>
          <a:p>
            <a:r>
              <a:rPr lang="sr-RS" dirty="0"/>
              <a:t>Пацијенти третирани ТТ упоредо или најкасније два сата након треба да добију УФХ или </a:t>
            </a:r>
            <a:r>
              <a:rPr lang="sr-RS" dirty="0" err="1"/>
              <a:t>еноксапарин</a:t>
            </a:r>
            <a:endParaRPr lang="en-US" dirty="0"/>
          </a:p>
          <a:p>
            <a:r>
              <a:rPr lang="sr-RS" dirty="0"/>
              <a:t>Може се давати и </a:t>
            </a:r>
            <a:r>
              <a:rPr lang="sr-RS" dirty="0" err="1"/>
              <a:t>фондаксипарин</a:t>
            </a:r>
            <a:r>
              <a:rPr lang="sr-RS" dirty="0"/>
              <a:t> и </a:t>
            </a:r>
            <a:r>
              <a:rPr lang="sr-RS" dirty="0" err="1"/>
              <a:t>бивалрудин</a:t>
            </a:r>
            <a:r>
              <a:rPr lang="sr-RS" dirty="0"/>
              <a:t>.</a:t>
            </a:r>
          </a:p>
          <a:p>
            <a:endParaRPr lang="sr-RS" dirty="0"/>
          </a:p>
          <a:p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0957422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B3E30-EF53-0C4F-B3B3-D9DCE8196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Секундарна превенција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9E488C-D6FD-187C-045A-8ACBFDF761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RS" dirty="0"/>
              <a:t>АЦЕ инхибиторе или АРБ започети прва 24 сата ако је ЛВЕФ ≤ 40% или ако су присутни знаци срчане инсуфицијенције, уз услов да је СТА &gt; 110 </a:t>
            </a:r>
            <a:r>
              <a:rPr lang="sr-RS" dirty="0" err="1"/>
              <a:t>ммХг</a:t>
            </a:r>
            <a:r>
              <a:rPr lang="sr-RS" dirty="0"/>
              <a:t>, јер смањују морталитет.  Код ЛВЕФ &gt; 40% примена је оправдана уколико имају хипертензију или </a:t>
            </a:r>
            <a:r>
              <a:rPr lang="sr-RS" dirty="0" err="1"/>
              <a:t>дијабет</a:t>
            </a:r>
            <a:r>
              <a:rPr lang="en-US" dirty="0" err="1"/>
              <a:t>ec</a:t>
            </a:r>
            <a:r>
              <a:rPr lang="sr-RS" dirty="0"/>
              <a:t>. Након СТЕМИ-ја препорука је да се дају доживотно.</a:t>
            </a:r>
          </a:p>
          <a:p>
            <a:endParaRPr lang="sr-RS" dirty="0"/>
          </a:p>
          <a:p>
            <a:r>
              <a:rPr lang="sr-RS" dirty="0" err="1"/>
              <a:t>Блокатори</a:t>
            </a:r>
            <a:r>
              <a:rPr lang="sr-RS" dirty="0"/>
              <a:t> </a:t>
            </a:r>
            <a:r>
              <a:rPr lang="sr-RS" dirty="0" err="1"/>
              <a:t>алдостронских</a:t>
            </a:r>
            <a:r>
              <a:rPr lang="sr-RS" dirty="0"/>
              <a:t> рецептора. Примена </a:t>
            </a:r>
            <a:r>
              <a:rPr lang="sr-RS" dirty="0" err="1"/>
              <a:t>еплеренона</a:t>
            </a:r>
            <a:r>
              <a:rPr lang="sr-RS" dirty="0"/>
              <a:t> у раном периоду смањује рани и касни морталитет код СТЕМИ пацијената са ЛВЕФ ≤ 40% или ако су присутни знаци срчане инсуфицијенције, који су већ на ББ и </a:t>
            </a:r>
            <a:r>
              <a:rPr lang="sr-RS" dirty="0" err="1"/>
              <a:t>АЦЕи</a:t>
            </a:r>
            <a:r>
              <a:rPr lang="sr-RS" dirty="0"/>
              <a:t>.</a:t>
            </a:r>
          </a:p>
          <a:p>
            <a:endParaRPr lang="sr-RS" dirty="0"/>
          </a:p>
          <a:p>
            <a:r>
              <a:rPr lang="sr-RS" dirty="0"/>
              <a:t>Сви болесници без обзира на почетне вредности ЛДЛ-а треба да буду третирани </a:t>
            </a:r>
            <a:r>
              <a:rPr lang="sr-RS" dirty="0" err="1"/>
              <a:t>статинима</a:t>
            </a:r>
            <a:r>
              <a:rPr lang="sr-RS" dirty="0"/>
              <a:t>, а циљне вредности ЛДЛ </a:t>
            </a:r>
            <a:r>
              <a:rPr lang="sr-RS" dirty="0" err="1"/>
              <a:t>холестола</a:t>
            </a:r>
            <a:r>
              <a:rPr lang="sr-RS" dirty="0"/>
              <a:t> треба да  буду &lt; 1,4 </a:t>
            </a:r>
            <a:r>
              <a:rPr lang="sr-RS" dirty="0" err="1"/>
              <a:t>ммол</a:t>
            </a:r>
            <a:r>
              <a:rPr lang="sr-RS" dirty="0"/>
              <a:t>/Л или за најмање 50% ако су почетне вредности ЛДЛ 1,8–3,5 </a:t>
            </a:r>
            <a:r>
              <a:rPr lang="sr-RS" dirty="0" err="1"/>
              <a:t>ммол</a:t>
            </a:r>
            <a:r>
              <a:rPr lang="sr-RS" dirty="0"/>
              <a:t>/Л.</a:t>
            </a:r>
          </a:p>
          <a:p>
            <a:endParaRPr lang="sr-RS" dirty="0"/>
          </a:p>
          <a:p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19753705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387E0C-B9F6-38A7-D66A-7937E1BC1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3656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sr-RS" dirty="0"/>
              <a:t>Примена инхибитора протонске пумпе (ППИ) редукује нежељена крварења код болесника.</a:t>
            </a:r>
          </a:p>
          <a:p>
            <a:endParaRPr lang="sr-RS" dirty="0"/>
          </a:p>
          <a:p>
            <a:r>
              <a:rPr lang="sr-RS" dirty="0" err="1"/>
              <a:t>Антиаритмици</a:t>
            </a:r>
            <a:r>
              <a:rPr lang="sr-RS" dirty="0"/>
              <a:t>. </a:t>
            </a:r>
            <a:r>
              <a:rPr lang="sr-RS" dirty="0" err="1"/>
              <a:t>Амиодарон</a:t>
            </a:r>
            <a:r>
              <a:rPr lang="sr-RS" dirty="0"/>
              <a:t> је лек избора за терапију малигних поремећаја ритма или де ново </a:t>
            </a:r>
            <a:r>
              <a:rPr lang="sr-RS" dirty="0" err="1"/>
              <a:t>атријалне</a:t>
            </a:r>
            <a:r>
              <a:rPr lang="sr-RS" dirty="0"/>
              <a:t> </a:t>
            </a:r>
            <a:r>
              <a:rPr lang="sr-RS" dirty="0" err="1"/>
              <a:t>фибрилације</a:t>
            </a:r>
            <a:r>
              <a:rPr lang="sr-RS" dirty="0"/>
              <a:t>.</a:t>
            </a:r>
          </a:p>
          <a:p>
            <a:endParaRPr lang="sr-RS" dirty="0"/>
          </a:p>
          <a:p>
            <a:r>
              <a:rPr lang="sr-RS" dirty="0"/>
              <a:t>Уколико постоји индикација за примену оралне </a:t>
            </a:r>
            <a:r>
              <a:rPr lang="sr-RS" dirty="0" err="1"/>
              <a:t>антикоагулантне</a:t>
            </a:r>
            <a:r>
              <a:rPr lang="sr-RS" dirty="0"/>
              <a:t> терапија (ОАК), дозу АСА смањити на 75–81 мг, предност дати </a:t>
            </a:r>
            <a:r>
              <a:rPr lang="sr-RS" dirty="0" err="1"/>
              <a:t>клопидогрелу</a:t>
            </a:r>
            <a:r>
              <a:rPr lang="sr-RS" dirty="0"/>
              <a:t>, а од АК групи НОАК-а. Дужина двојне, односно тројне </a:t>
            </a:r>
            <a:r>
              <a:rPr lang="sr-RS" dirty="0" err="1"/>
              <a:t>антитромботске</a:t>
            </a:r>
            <a:r>
              <a:rPr lang="sr-RS" dirty="0"/>
              <a:t> терапије зависи од стања у којима је </a:t>
            </a:r>
            <a:r>
              <a:rPr lang="sr-RS" dirty="0" err="1"/>
              <a:t>индикована</a:t>
            </a:r>
            <a:r>
              <a:rPr lang="sr-RS" dirty="0"/>
              <a:t> АК терапија,  </a:t>
            </a:r>
            <a:r>
              <a:rPr lang="sr-RS" dirty="0" err="1"/>
              <a:t>исхемијског</a:t>
            </a:r>
            <a:r>
              <a:rPr lang="sr-RS" dirty="0"/>
              <a:t> и </a:t>
            </a:r>
            <a:r>
              <a:rPr lang="sr-RS" dirty="0" err="1"/>
              <a:t>хеморагијског</a:t>
            </a:r>
            <a:r>
              <a:rPr lang="sr-RS" dirty="0"/>
              <a:t>  ризика.</a:t>
            </a:r>
          </a:p>
          <a:p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14216939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817FE-38E8-72B9-E101-36ADE1795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РЕВАСКУЛАРИЗАЦИЈА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96D3D6-86AF-BFEE-B167-0FC06C75D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RS" dirty="0"/>
              <a:t>НСТЕМИ. Пре </a:t>
            </a:r>
            <a:r>
              <a:rPr lang="sr-RS" dirty="0" err="1"/>
              <a:t>започињањања</a:t>
            </a:r>
            <a:r>
              <a:rPr lang="sr-RS" dirty="0"/>
              <a:t> </a:t>
            </a:r>
            <a:r>
              <a:rPr lang="sr-RS" dirty="0" err="1"/>
              <a:t>антиисхемијске</a:t>
            </a:r>
            <a:r>
              <a:rPr lang="sr-RS" dirty="0"/>
              <a:t> терапије ради се </a:t>
            </a:r>
            <a:r>
              <a:rPr lang="sr-RS" dirty="0" err="1"/>
              <a:t>стратификација</a:t>
            </a:r>
            <a:r>
              <a:rPr lang="sr-RS" dirty="0"/>
              <a:t> ризика за </a:t>
            </a:r>
            <a:r>
              <a:rPr lang="sr-RS" dirty="0" err="1"/>
              <a:t>исхемију</a:t>
            </a:r>
            <a:r>
              <a:rPr lang="sr-RS" dirty="0"/>
              <a:t> и крварење, а болеснике сврставамо у четири групе: веома високог, високог, умереног и ниског ризика. </a:t>
            </a:r>
            <a:endParaRPr lang="en-US" dirty="0"/>
          </a:p>
          <a:p>
            <a:pPr marL="0" indent="0">
              <a:buNone/>
            </a:pPr>
            <a:r>
              <a:rPr lang="sr-RS" dirty="0"/>
              <a:t>Веома високоризични треба да се подвргну хитној </a:t>
            </a:r>
            <a:r>
              <a:rPr lang="sr-RS" dirty="0" err="1"/>
              <a:t>инвазивној</a:t>
            </a:r>
            <a:r>
              <a:rPr lang="sr-RS" dirty="0"/>
              <a:t> стратегији лечења и </a:t>
            </a:r>
            <a:r>
              <a:rPr lang="sr-RS" dirty="0" err="1"/>
              <a:t>реваскуларизације</a:t>
            </a:r>
            <a:r>
              <a:rPr lang="sr-RS" dirty="0"/>
              <a:t> </a:t>
            </a:r>
            <a:r>
              <a:rPr lang="sr-RS" b="1" dirty="0"/>
              <a:t>унутар два сата</a:t>
            </a:r>
            <a:r>
              <a:rPr lang="sr-RS" dirty="0"/>
              <a:t>. </a:t>
            </a:r>
            <a:endParaRPr lang="en-US" dirty="0"/>
          </a:p>
          <a:p>
            <a:pPr marL="0" indent="0">
              <a:buNone/>
            </a:pPr>
            <a:r>
              <a:rPr lang="sr-RS" dirty="0"/>
              <a:t>Рана </a:t>
            </a:r>
            <a:r>
              <a:rPr lang="sr-RS" dirty="0" err="1"/>
              <a:t>инвазивна</a:t>
            </a:r>
            <a:r>
              <a:rPr lang="sr-RS" dirty="0"/>
              <a:t> стратегија је оправдана и код болесника с ниским или умереним ризиком, где постоји понављани АКС упркос адекватној </a:t>
            </a:r>
            <a:r>
              <a:rPr lang="sr-RS" dirty="0" err="1"/>
              <a:t>медикаментној</a:t>
            </a:r>
            <a:r>
              <a:rPr lang="sr-RS" dirty="0"/>
              <a:t> терапији.   </a:t>
            </a:r>
          </a:p>
          <a:p>
            <a:pPr marL="0" indent="0">
              <a:buNone/>
            </a:pPr>
            <a:endParaRPr lang="sr-RS" dirty="0"/>
          </a:p>
        </p:txBody>
      </p:sp>
    </p:spTree>
    <p:extLst>
      <p:ext uri="{BB962C8B-B14F-4D97-AF65-F5344CB8AC3E}">
        <p14:creationId xmlns:p14="http://schemas.microsoft.com/office/powerpoint/2010/main" val="39263681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7EE3D-26BF-6736-D425-A98BE753E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301FA-C962-AFD5-B2EA-69F878449F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/>
              <a:t>Сви болесници треба да добију интензивну </a:t>
            </a:r>
            <a:r>
              <a:rPr lang="sr-RS" dirty="0" err="1"/>
              <a:t>антиагрегациону</a:t>
            </a:r>
            <a:r>
              <a:rPr lang="sr-RS" dirty="0"/>
              <a:t> терапију и терапију за </a:t>
            </a:r>
            <a:r>
              <a:rPr lang="sr-RS" dirty="0" err="1"/>
              <a:t>исхемију</a:t>
            </a:r>
            <a:r>
              <a:rPr lang="sr-RS" dirty="0"/>
              <a:t>, без обзира на финалну </a:t>
            </a:r>
            <a:r>
              <a:rPr lang="sr-RS" dirty="0" err="1"/>
              <a:t>реваскуларизациону</a:t>
            </a:r>
            <a:r>
              <a:rPr lang="sr-RS" dirty="0"/>
              <a:t> стратегију</a:t>
            </a:r>
            <a:endParaRPr lang="en-US" dirty="0"/>
          </a:p>
          <a:p>
            <a:r>
              <a:rPr lang="sr-RS" dirty="0" err="1"/>
              <a:t>Коронарографија</a:t>
            </a:r>
            <a:r>
              <a:rPr lang="sr-RS" dirty="0"/>
              <a:t> се планира с планом </a:t>
            </a:r>
            <a:r>
              <a:rPr lang="sr-RS" dirty="0" err="1"/>
              <a:t>реваскуларизације</a:t>
            </a:r>
            <a:r>
              <a:rPr lang="sr-RS" dirty="0"/>
              <a:t>. Рутински не треба радити </a:t>
            </a:r>
            <a:r>
              <a:rPr lang="sr-RS" dirty="0" err="1"/>
              <a:t>коронарографију</a:t>
            </a:r>
            <a:r>
              <a:rPr lang="sr-RS" dirty="0"/>
              <a:t> код болесника са ХБИ, терминалним стадијумима јетре и плућа, метастаза – неконтролисаног </a:t>
            </a:r>
            <a:r>
              <a:rPr lang="sr-RS" dirty="0" err="1"/>
              <a:t>карцинома</a:t>
            </a:r>
            <a:r>
              <a:rPr lang="sr-RS" dirty="0"/>
              <a:t>, где је корист мања од ризика саме процедуре.</a:t>
            </a:r>
            <a:endParaRPr lang="en-RS" dirty="0"/>
          </a:p>
          <a:p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1917699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2D1A5-20C6-C604-7B63-BB36B4604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894FF-6A80-FCC8-6203-027F5DE0B7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С</a:t>
            </a:r>
            <a:r>
              <a:rPr lang="sr-RS" dirty="0"/>
              <a:t>ТЕМИ. Примарни ПЦИ је метода </a:t>
            </a:r>
            <a:r>
              <a:rPr lang="sr-RS" dirty="0" err="1"/>
              <a:t>реперфузије</a:t>
            </a:r>
            <a:r>
              <a:rPr lang="sr-RS" dirty="0"/>
              <a:t> код СТЕМИ болесника јер знатно смањује укупни рани (унутар 30 дана) и касни (годину дана) морталитет, </a:t>
            </a:r>
            <a:r>
              <a:rPr lang="sr-RS" dirty="0" err="1"/>
              <a:t>нефатални</a:t>
            </a:r>
            <a:r>
              <a:rPr lang="sr-RS" dirty="0"/>
              <a:t> инфаркт миокарда и рекурентну </a:t>
            </a:r>
            <a:r>
              <a:rPr lang="sr-RS" dirty="0" err="1"/>
              <a:t>исхемију</a:t>
            </a:r>
            <a:r>
              <a:rPr lang="sr-RS" dirty="0"/>
              <a:t> у односу на ТТ. </a:t>
            </a:r>
            <a:endParaRPr lang="en-US" dirty="0"/>
          </a:p>
          <a:p>
            <a:r>
              <a:rPr lang="sr-RS" dirty="0" err="1"/>
              <a:t>Индикована</a:t>
            </a:r>
            <a:r>
              <a:rPr lang="sr-RS" dirty="0"/>
              <a:t> је унутар 120 минута од постављања дијагнозе, </a:t>
            </a:r>
            <a:endParaRPr lang="en-US" dirty="0"/>
          </a:p>
          <a:p>
            <a:r>
              <a:rPr lang="sr-RS" dirty="0"/>
              <a:t>Препорука је да се користи радијални приступ, решавају само </a:t>
            </a:r>
            <a:r>
              <a:rPr lang="sr-RS" dirty="0" err="1"/>
              <a:t>инфарктне</a:t>
            </a:r>
            <a:r>
              <a:rPr lang="sr-RS" dirty="0"/>
              <a:t> лезије, а значајне </a:t>
            </a:r>
            <a:r>
              <a:rPr lang="sr-RS" dirty="0" err="1"/>
              <a:t>стенозе</a:t>
            </a:r>
            <a:r>
              <a:rPr lang="sr-RS" dirty="0"/>
              <a:t> на другим артеријама у другом акту.</a:t>
            </a:r>
          </a:p>
          <a:p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16073724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74BDD-5C7C-4CDA-702F-F9A56D393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83D890-4261-A170-5E78-00979992FA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RS" dirty="0"/>
              <a:t>Фармаколошко-иновативни приступ. Пацијент се увек упућује на </a:t>
            </a:r>
            <a:r>
              <a:rPr lang="sr-RS" dirty="0" err="1"/>
              <a:t>коронарографију</a:t>
            </a:r>
            <a:r>
              <a:rPr lang="sr-RS" dirty="0"/>
              <a:t> након ТТ. Питање је само хитност, која се процењује најраније 60–90 минута након њеног започињања.</a:t>
            </a:r>
          </a:p>
          <a:p>
            <a:endParaRPr lang="sr-RS" dirty="0"/>
          </a:p>
          <a:p>
            <a:r>
              <a:rPr lang="sr-RS" dirty="0"/>
              <a:t>спасавајућа (</a:t>
            </a:r>
            <a:r>
              <a:rPr lang="sr-RS" dirty="0" err="1"/>
              <a:t>rescue</a:t>
            </a:r>
            <a:r>
              <a:rPr lang="sr-RS" dirty="0"/>
              <a:t>) ПЦИ – </a:t>
            </a:r>
            <a:r>
              <a:rPr lang="sr-RS" dirty="0" err="1"/>
              <a:t>индикована</a:t>
            </a:r>
            <a:r>
              <a:rPr lang="sr-RS" dirty="0"/>
              <a:t> је након неуспешне ТТ или ако постоји </a:t>
            </a:r>
            <a:r>
              <a:rPr lang="sr-RS" dirty="0" err="1"/>
              <a:t>кардиогени</a:t>
            </a:r>
            <a:r>
              <a:rPr lang="sr-RS" dirty="0"/>
              <a:t> шок </a:t>
            </a:r>
            <a:r>
              <a:rPr lang="sr-RS" dirty="0" err="1"/>
              <a:t>хемодинамска</a:t>
            </a:r>
            <a:r>
              <a:rPr lang="sr-RS" dirty="0"/>
              <a:t> и/или електрична нестабилност, </a:t>
            </a:r>
            <a:r>
              <a:rPr lang="sr-RS" dirty="0" err="1"/>
              <a:t>постинфарктна</a:t>
            </a:r>
            <a:r>
              <a:rPr lang="sr-RS" dirty="0"/>
              <a:t> ангина, </a:t>
            </a:r>
            <a:r>
              <a:rPr lang="sr-RS" dirty="0" err="1"/>
              <a:t>исхемија</a:t>
            </a:r>
            <a:r>
              <a:rPr lang="sr-RS" dirty="0"/>
              <a:t> у ЕКГ-у. Спроводи се одмах.</a:t>
            </a:r>
          </a:p>
          <a:p>
            <a:r>
              <a:rPr lang="sr-RS" dirty="0"/>
              <a:t>рана </a:t>
            </a:r>
            <a:r>
              <a:rPr lang="sr-RS" dirty="0" err="1"/>
              <a:t>коронарографија</a:t>
            </a:r>
            <a:r>
              <a:rPr lang="sr-RS" dirty="0"/>
              <a:t>/ПЦИ – спроводи се 2–24 сата од примене ТТ</a:t>
            </a:r>
          </a:p>
          <a:p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013177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FCADE-05E2-D93B-356F-4B345B2EE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err="1"/>
              <a:t>Медикаментозна</a:t>
            </a:r>
            <a:r>
              <a:rPr lang="sr-Cyrl-RS" dirty="0"/>
              <a:t> терапија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24CB1-A400-A65A-E35D-642AFB287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RS" dirty="0"/>
              <a:t>Иницијална фармаколошка терапија АКС има за циљ</a:t>
            </a:r>
            <a:r>
              <a:rPr lang="sr-Cyrl-RS" dirty="0"/>
              <a:t>:</a:t>
            </a:r>
          </a:p>
          <a:p>
            <a:pPr lvl="1"/>
            <a:r>
              <a:rPr lang="sr-RS" dirty="0"/>
              <a:t>сузбијање </a:t>
            </a:r>
            <a:r>
              <a:rPr lang="sr-RS" dirty="0" err="1"/>
              <a:t>исхемије</a:t>
            </a:r>
            <a:r>
              <a:rPr lang="sr-RS" dirty="0"/>
              <a:t>, </a:t>
            </a:r>
            <a:endParaRPr lang="sr-Cyrl-RS" dirty="0"/>
          </a:p>
          <a:p>
            <a:pPr lvl="1"/>
            <a:r>
              <a:rPr lang="sr-RS" dirty="0"/>
              <a:t>контролу бола, </a:t>
            </a:r>
            <a:endParaRPr lang="sr-Cyrl-RS" dirty="0"/>
          </a:p>
          <a:p>
            <a:pPr lvl="1"/>
            <a:r>
              <a:rPr lang="sr-RS" dirty="0"/>
              <a:t>побољшање коронарне </a:t>
            </a:r>
            <a:r>
              <a:rPr lang="sr-RS" dirty="0" err="1"/>
              <a:t>перфузије</a:t>
            </a:r>
            <a:r>
              <a:rPr lang="sr-RS" dirty="0"/>
              <a:t>, </a:t>
            </a:r>
            <a:endParaRPr lang="sr-Cyrl-RS" dirty="0"/>
          </a:p>
          <a:p>
            <a:pPr lvl="1"/>
            <a:r>
              <a:rPr lang="sr-RS" dirty="0"/>
              <a:t>редуковање ризика за даље стварање </a:t>
            </a:r>
            <a:r>
              <a:rPr lang="sr-RS" dirty="0" err="1"/>
              <a:t>тромба</a:t>
            </a:r>
            <a:r>
              <a:rPr lang="sr-RS" dirty="0"/>
              <a:t> и прогресију болести. </a:t>
            </a:r>
            <a:endParaRPr lang="sr-Cyrl-RS" dirty="0"/>
          </a:p>
          <a:p>
            <a:r>
              <a:rPr lang="sr-RS" dirty="0"/>
              <a:t>По постављању дијагнозе СТЕМИ, приоритет у лечењу има хитно отварање „ </a:t>
            </a:r>
            <a:r>
              <a:rPr lang="sr-RS" dirty="0" err="1"/>
              <a:t>оклудиран</a:t>
            </a:r>
            <a:r>
              <a:rPr lang="sr-Cyrl-RS" dirty="0" err="1"/>
              <a:t>е</a:t>
            </a:r>
            <a:r>
              <a:rPr lang="sr-RS" dirty="0"/>
              <a:t>“ артерије, односно </a:t>
            </a:r>
            <a:r>
              <a:rPr lang="sr-RS" dirty="0" err="1"/>
              <a:t>реперфузија</a:t>
            </a:r>
            <a:endParaRPr lang="sr-Cyrl-RS" dirty="0"/>
          </a:p>
          <a:p>
            <a:r>
              <a:rPr lang="sr-RS" dirty="0"/>
              <a:t>Она је неопходна свим болесницима унутар 12 сати од појаве бола</a:t>
            </a:r>
            <a:endParaRPr lang="sr-Cyrl-RS" dirty="0"/>
          </a:p>
          <a:p>
            <a:r>
              <a:rPr lang="sr-Cyrl-RS" dirty="0"/>
              <a:t>С</a:t>
            </a:r>
            <a:r>
              <a:rPr lang="sr-RS" dirty="0"/>
              <a:t>екундарна превенција</a:t>
            </a:r>
            <a:r>
              <a:rPr lang="sr-Cyrl-RS" dirty="0"/>
              <a:t>-</a:t>
            </a:r>
            <a:r>
              <a:rPr lang="sr-RS" dirty="0"/>
              <a:t>већ у првим сатима. 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11675564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4677A-CEF7-7061-DBD8-1A9AA44A9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RS" dirty="0"/>
              <a:t>ЗАКЉУЧАК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15666-44B3-505C-2B90-CA26F95151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r-RS" dirty="0"/>
          </a:p>
          <a:p>
            <a:r>
              <a:rPr lang="sr-RS" dirty="0" err="1"/>
              <a:t>Реперфузија</a:t>
            </a:r>
            <a:r>
              <a:rPr lang="sr-RS" dirty="0"/>
              <a:t> (ТТ, </a:t>
            </a:r>
            <a:r>
              <a:rPr lang="sr-RS" dirty="0" err="1"/>
              <a:t>пПЦИ</a:t>
            </a:r>
            <a:r>
              <a:rPr lang="sr-RS" dirty="0"/>
              <a:t>) основ је лечења болесника са СТЕМИ, док процена ризика креира тип лечења код НСТЕМИ</a:t>
            </a:r>
            <a:endParaRPr lang="en-US" dirty="0"/>
          </a:p>
          <a:p>
            <a:r>
              <a:rPr lang="sr-RS" dirty="0"/>
              <a:t>Морталитет у АКС је знатно смањен применом фармаколошке терапије</a:t>
            </a:r>
            <a:endParaRPr lang="en-US" dirty="0"/>
          </a:p>
          <a:p>
            <a:r>
              <a:rPr lang="sr-RS" dirty="0" err="1"/>
              <a:t>Антитромботски</a:t>
            </a:r>
            <a:r>
              <a:rPr lang="sr-RS" dirty="0"/>
              <a:t> лекови су обавезни у терапији без обзира на тип АКС и да ли следи или не </a:t>
            </a:r>
            <a:r>
              <a:rPr lang="sr-RS" dirty="0" err="1"/>
              <a:t>инвазивни</a:t>
            </a:r>
            <a:r>
              <a:rPr lang="sr-RS" dirty="0"/>
              <a:t> третман</a:t>
            </a:r>
            <a:endParaRPr lang="en-US" dirty="0"/>
          </a:p>
          <a:p>
            <a:r>
              <a:rPr lang="sr-RS" dirty="0"/>
              <a:t>Секундарна превенција </a:t>
            </a:r>
            <a:r>
              <a:rPr lang="sr-RS" dirty="0" err="1"/>
              <a:t>АЦЕи</a:t>
            </a:r>
            <a:r>
              <a:rPr lang="sr-RS" dirty="0"/>
              <a:t>, </a:t>
            </a:r>
            <a:r>
              <a:rPr lang="sr-RS" dirty="0" err="1"/>
              <a:t>статинима</a:t>
            </a:r>
            <a:r>
              <a:rPr lang="sr-RS" dirty="0"/>
              <a:t> и МРА започиње се у </a:t>
            </a:r>
            <a:r>
              <a:rPr lang="sr-RS" dirty="0" err="1"/>
              <a:t>хоспиталним</a:t>
            </a:r>
            <a:r>
              <a:rPr lang="sr-RS" dirty="0"/>
              <a:t> условима</a:t>
            </a:r>
          </a:p>
          <a:p>
            <a:endParaRPr lang="sr-RS" dirty="0"/>
          </a:p>
          <a:p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406697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FA757-88B8-7BEB-E15C-4D566571E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5679A14-FECF-E14E-3020-17ABCA66C1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3080969" y="902903"/>
            <a:ext cx="5225200" cy="6100762"/>
          </a:xfrm>
        </p:spPr>
      </p:pic>
    </p:spTree>
    <p:extLst>
      <p:ext uri="{BB962C8B-B14F-4D97-AF65-F5344CB8AC3E}">
        <p14:creationId xmlns:p14="http://schemas.microsoft.com/office/powerpoint/2010/main" val="53663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CE571-2FD0-18D0-D53B-F879B823D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929B392-B496-C073-FB18-09D57CF2E6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88072" y="1825625"/>
            <a:ext cx="4415855" cy="4351338"/>
          </a:xfrm>
        </p:spPr>
      </p:pic>
    </p:spTree>
    <p:extLst>
      <p:ext uri="{BB962C8B-B14F-4D97-AF65-F5344CB8AC3E}">
        <p14:creationId xmlns:p14="http://schemas.microsoft.com/office/powerpoint/2010/main" val="3589566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433AC-9B38-D41B-9691-88792BF47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412B155-AF1E-5368-23EA-F3B664A2E8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68197" y="1825625"/>
            <a:ext cx="3055606" cy="4351338"/>
          </a:xfrm>
        </p:spPr>
      </p:pic>
    </p:spTree>
    <p:extLst>
      <p:ext uri="{BB962C8B-B14F-4D97-AF65-F5344CB8AC3E}">
        <p14:creationId xmlns:p14="http://schemas.microsoft.com/office/powerpoint/2010/main" val="2996444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23108-5FD6-98C9-01FC-22287BDD0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FDA2E4B-5735-31E6-C168-6711CBA4EB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3503771" y="314573"/>
            <a:ext cx="4492944" cy="6228854"/>
          </a:xfrm>
        </p:spPr>
      </p:pic>
    </p:spTree>
    <p:extLst>
      <p:ext uri="{BB962C8B-B14F-4D97-AF65-F5344CB8AC3E}">
        <p14:creationId xmlns:p14="http://schemas.microsoft.com/office/powerpoint/2010/main" val="784582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6C62E-F2A1-53F2-EA80-DCC394704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RS" sz="3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Прехоспитални</a:t>
            </a:r>
            <a:r>
              <a:rPr lang="sr-RS" sz="3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третман СТЕМИ</a:t>
            </a:r>
            <a:endParaRPr lang="en-R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15C5A-F398-0D8E-7246-D9F4A29932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256" y="1825625"/>
            <a:ext cx="11373492" cy="4351338"/>
          </a:xfrm>
        </p:spPr>
        <p:txBody>
          <a:bodyPr>
            <a:normAutofit/>
          </a:bodyPr>
          <a:lstStyle/>
          <a:p>
            <a:r>
              <a:rPr lang="sr-RS" sz="2600" u="sng" dirty="0">
                <a:latin typeface="Arial" panose="020B0604020202020204" pitchFamily="34" charset="0"/>
                <a:cs typeface="Arial" panose="020B0604020202020204" pitchFamily="34" charset="0"/>
              </a:rPr>
              <a:t>Време од појаве симптома до почетка лечења </a:t>
            </a:r>
            <a:r>
              <a:rPr lang="sr-RS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је главна</a:t>
            </a:r>
            <a:r>
              <a:rPr lang="en-US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варијабла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600" dirty="0">
                <a:latin typeface="Arial" panose="020B0604020202020204" pitchFamily="34" charset="0"/>
                <a:cs typeface="Arial" panose="020B0604020202020204" pitchFamily="34" charset="0"/>
              </a:rPr>
              <a:t>која</a:t>
            </a:r>
            <a:r>
              <a:rPr lang="sr-RS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терапије утиче на исход болести. </a:t>
            </a:r>
            <a:endParaRPr lang="en-US" sz="2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RS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Лечење треба почети што пре, поједини поступци се</a:t>
            </a:r>
            <a:r>
              <a:rPr lang="en-US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изводе истовремено, а други имају свој јасан редослед</a:t>
            </a:r>
            <a:endParaRPr lang="sr-Cyrl-RS" sz="2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терапија коју пацијент добија под језик</a:t>
            </a:r>
            <a:r>
              <a:rPr lang="en-U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може ићи паралелно са постављањем 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и.в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линије и </a:t>
            </a:r>
            <a:r>
              <a:rPr lang="sr-Cyrl-RS" sz="2200" dirty="0">
                <a:latin typeface="Arial" panose="020B0604020202020204" pitchFamily="34" charset="0"/>
                <a:cs typeface="Arial" panose="020B0604020202020204" pitchFamily="34" charset="0"/>
              </a:rPr>
              <a:t>ЕКГ 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мониторинг или постављањем назалног</a:t>
            </a:r>
            <a:r>
              <a:rPr lang="en-U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катетера за О</a:t>
            </a:r>
            <a:r>
              <a:rPr lang="sr-RS" sz="2200" baseline="-25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sr-Cyrl-RS" sz="2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за апликацију осталих лекова (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тромболитика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ß</a:t>
            </a:r>
            <a:r>
              <a:rPr lang="en-GB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RS" sz="2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блокера</a:t>
            </a:r>
            <a:r>
              <a:rPr lang="sr-RS" sz="2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) предуслов ЕКГ мониторинг</a:t>
            </a:r>
            <a:endParaRPr lang="en-US" sz="2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RS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Почетна терапија</a:t>
            </a:r>
            <a:r>
              <a:rPr lang="en-US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RS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је </a:t>
            </a:r>
            <a:r>
              <a:rPr lang="sr-RS" sz="26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МОНА</a:t>
            </a:r>
            <a:r>
              <a:rPr lang="sr-RS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(морфин, </a:t>
            </a:r>
            <a:r>
              <a:rPr lang="sr-Cyrl-RS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кисеоник</a:t>
            </a:r>
            <a:r>
              <a:rPr lang="sr-RS" sz="2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нитроглицерин, аспирин).</a:t>
            </a:r>
          </a:p>
          <a:p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1672643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31899</TotalTime>
  <Words>2372</Words>
  <Application>Microsoft Macintosh PowerPoint</Application>
  <PresentationFormat>Widescreen</PresentationFormat>
  <Paragraphs>145</Paragraphs>
  <Slides>40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4" baseType="lpstr">
      <vt:lpstr>Arial</vt:lpstr>
      <vt:lpstr>Calibri</vt:lpstr>
      <vt:lpstr>Calibri Light</vt:lpstr>
      <vt:lpstr>Office Theme</vt:lpstr>
      <vt:lpstr>Акутни коронарни синдром.  Основи кардиопулмоналне реанимације</vt:lpstr>
      <vt:lpstr>Акутни инфаркт миокарда без ST елевације (НСТЕМИ) и нестабилна ангина пекторис (НАП)</vt:lpstr>
      <vt:lpstr>PowerPoint Presentation</vt:lpstr>
      <vt:lpstr>Медикаментозна терапија</vt:lpstr>
      <vt:lpstr>PowerPoint Presentation</vt:lpstr>
      <vt:lpstr>PowerPoint Presentation</vt:lpstr>
      <vt:lpstr>PowerPoint Presentation</vt:lpstr>
      <vt:lpstr>PowerPoint Presentation</vt:lpstr>
      <vt:lpstr>Прехоспитални третман СТЕМИ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Чек листа за прехоспиталну тромболизу</vt:lpstr>
      <vt:lpstr>PowerPoint Presentation</vt:lpstr>
      <vt:lpstr>PowerPoint Presentation</vt:lpstr>
      <vt:lpstr>Тромболитичка терапија (ТТ)</vt:lpstr>
      <vt:lpstr>PowerPoint Presentation</vt:lpstr>
      <vt:lpstr>Кисеонична терапија</vt:lpstr>
      <vt:lpstr>Антиисхемијска терапија</vt:lpstr>
      <vt:lpstr>Аналгезија</vt:lpstr>
      <vt:lpstr>PowerPoint Presentation</vt:lpstr>
      <vt:lpstr>Антитромбоцитни третман</vt:lpstr>
      <vt:lpstr>Антитромбоцитни лекови и претходни третман</vt:lpstr>
      <vt:lpstr>Антитромбоцитна терапија</vt:lpstr>
      <vt:lpstr>PowerPoint Presentation</vt:lpstr>
      <vt:lpstr>Инхибитори гликопротеинских IIb/IIIa рецептора</vt:lpstr>
      <vt:lpstr>Антикоагулантна терапија (АК)</vt:lpstr>
      <vt:lpstr>PowerPoint Presentation</vt:lpstr>
      <vt:lpstr>PowerPoint Presentation</vt:lpstr>
      <vt:lpstr>Секундарна превенција</vt:lpstr>
      <vt:lpstr>PowerPoint Presentation</vt:lpstr>
      <vt:lpstr>РЕВАСКУЛАРИЗАЦИЈА</vt:lpstr>
      <vt:lpstr>PowerPoint Presentation</vt:lpstr>
      <vt:lpstr>PowerPoint Presentation</vt:lpstr>
      <vt:lpstr>PowerPoint Presentation</vt:lpstr>
      <vt:lpstr>ЗАКЉУЧАК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Акутни коронарни синдром.  Основи кардиопулмоналне реанимације</dc:title>
  <dc:creator>Microsoft Office User</dc:creator>
  <cp:lastModifiedBy>Microsoft Office User</cp:lastModifiedBy>
  <cp:revision>20</cp:revision>
  <dcterms:created xsi:type="dcterms:W3CDTF">2024-02-05T12:33:31Z</dcterms:created>
  <dcterms:modified xsi:type="dcterms:W3CDTF">2024-05-10T12:42:08Z</dcterms:modified>
</cp:coreProperties>
</file>